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33"/>
  </p:notesMasterIdLst>
  <p:sldIdLst>
    <p:sldId id="256" r:id="rId2"/>
    <p:sldId id="341" r:id="rId3"/>
    <p:sldId id="342" r:id="rId4"/>
    <p:sldId id="352" r:id="rId5"/>
    <p:sldId id="340" r:id="rId6"/>
    <p:sldId id="260" r:id="rId7"/>
    <p:sldId id="265" r:id="rId8"/>
    <p:sldId id="313" r:id="rId9"/>
    <p:sldId id="343" r:id="rId10"/>
    <p:sldId id="258" r:id="rId11"/>
    <p:sldId id="273" r:id="rId12"/>
    <p:sldId id="262" r:id="rId13"/>
    <p:sldId id="345" r:id="rId14"/>
    <p:sldId id="346" r:id="rId15"/>
    <p:sldId id="276" r:id="rId16"/>
    <p:sldId id="302" r:id="rId17"/>
    <p:sldId id="272" r:id="rId18"/>
    <p:sldId id="284" r:id="rId19"/>
    <p:sldId id="347" r:id="rId20"/>
    <p:sldId id="353" r:id="rId21"/>
    <p:sldId id="354" r:id="rId22"/>
    <p:sldId id="285" r:id="rId23"/>
    <p:sldId id="350" r:id="rId24"/>
    <p:sldId id="351" r:id="rId25"/>
    <p:sldId id="355" r:id="rId26"/>
    <p:sldId id="356" r:id="rId27"/>
    <p:sldId id="303" r:id="rId28"/>
    <p:sldId id="348" r:id="rId29"/>
    <p:sldId id="349" r:id="rId30"/>
    <p:sldId id="275" r:id="rId31"/>
    <p:sldId id="31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45D55-697E-470E-812B-10AB9DE328BA}">
  <a:tblStyle styleId="{75845D55-697E-470E-812B-10AB9DE32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4660"/>
  </p:normalViewPr>
  <p:slideViewPr>
    <p:cSldViewPr snapToGrid="0">
      <p:cViewPr varScale="1">
        <p:scale>
          <a:sx n="165" d="100"/>
          <a:sy n="165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981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49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2f7bd7b1a_1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52f7bd7b1a_1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6e552fcb8f_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6e552fcb8f_1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adf007b87c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adf007b87c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adf007b87c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adf007b87c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552fcb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552fcb8f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69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94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adf007b87c_0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adf007b87c_0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724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adf007b87c_0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adf007b87c_0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39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8568703f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8568703f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adf007b87c_0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adf007b87c_0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644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adf007b87c_0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adf007b87c_0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749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adf007b87c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adf007b87c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703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adf007b87c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adf007b87c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536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adf007b8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adf007b8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adf007b87c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adf007b87c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0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adf007b87c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adf007b87c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48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ade6deaed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ade6deaed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14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6e552fcb8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6e552fcb8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660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60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2f7bd7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2f7bd7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6e552fcb8f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6e552fcb8f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6e552fcb8f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6e552fcb8f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09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TITLE_AND_DESCRIPTION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74" name="Google Shape;174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3011250" y="2320775"/>
            <a:ext cx="31215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"/>
          </p:nvPr>
        </p:nvSpPr>
        <p:spPr>
          <a:xfrm>
            <a:off x="30936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 idx="2" hasCustomPrompt="1"/>
          </p:nvPr>
        </p:nvSpPr>
        <p:spPr>
          <a:xfrm>
            <a:off x="283755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4572000" y="-85725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1"/>
          </p:nvPr>
        </p:nvSpPr>
        <p:spPr>
          <a:xfrm>
            <a:off x="728750" y="1098725"/>
            <a:ext cx="279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728732" y="574925"/>
            <a:ext cx="2508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2"/>
          </p:nvPr>
        </p:nvSpPr>
        <p:spPr>
          <a:xfrm>
            <a:off x="5623797" y="3070400"/>
            <a:ext cx="2798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 idx="3"/>
          </p:nvPr>
        </p:nvSpPr>
        <p:spPr>
          <a:xfrm>
            <a:off x="5913894" y="4249500"/>
            <a:ext cx="2508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5" name="Google Shape;215;p2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bg>
      <p:bgPr>
        <a:solidFill>
          <a:schemeClr val="dk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1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57" name="Google Shape;257;p2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58" name="Google Shape;258;p2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solidFill>
          <a:schemeClr val="dk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>
            <a:spLocks noGrp="1"/>
          </p:cNvSpPr>
          <p:nvPr>
            <p:ph type="subTitle" idx="1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2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3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ubTitle" idx="4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5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84" name="Google Shape;284;p3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88" name="Google Shape;288;p3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1_1_1_1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ctrTitle"/>
          </p:nvPr>
        </p:nvSpPr>
        <p:spPr>
          <a:xfrm flipH="1">
            <a:off x="720000" y="3114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subTitle" idx="1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36"/>
          <p:cNvSpPr txBox="1"/>
          <p:nvPr/>
        </p:nvSpPr>
        <p:spPr>
          <a:xfrm>
            <a:off x="720000" y="3530325"/>
            <a:ext cx="39531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sz="12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53" name="Google Shape;353;p3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54" name="Google Shape;354;p3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3207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253025" y="22843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08" name="Google Shape;108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4949100" y="2320775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54612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 hasCustomPrompt="1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40" name="Google Shape;140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1" name="Google Shape;141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720000" y="2320775"/>
            <a:ext cx="33678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7200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 idx="2" hasCustomPrompt="1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58" name="Google Shape;158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9" name="Google Shape;159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60" r:id="rId7"/>
    <p:sldLayoutId id="2147483662" r:id="rId8"/>
    <p:sldLayoutId id="2147483664" r:id="rId9"/>
    <p:sldLayoutId id="2147483666" r:id="rId10"/>
    <p:sldLayoutId id="2147483671" r:id="rId11"/>
    <p:sldLayoutId id="2147483675" r:id="rId12"/>
    <p:sldLayoutId id="2147483677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slide" Target="slide22.xml"/><Relationship Id="rId4" Type="http://schemas.openxmlformats.org/officeDocument/2006/relationships/slide" Target="slide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10.xml"/><Relationship Id="rId4" Type="http://schemas.openxmlformats.org/officeDocument/2006/relationships/image" Target="../media/image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slide" Target="slide10.xml"/><Relationship Id="rId4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gif"/><Relationship Id="rId4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 flipH="1">
            <a:off x="728125" y="2968543"/>
            <a:ext cx="5556134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 b="0" dirty="0">
                <a:solidFill>
                  <a:schemeClr val="lt1"/>
                </a:solidFill>
                <a:highlight>
                  <a:schemeClr val="lt2"/>
                </a:highlight>
                <a:latin typeface="Anton"/>
                <a:ea typeface="Anton"/>
                <a:cs typeface="Anton"/>
                <a:sym typeface="Anton"/>
              </a:rPr>
              <a:t>Marketing Analytics PROJECT</a:t>
            </a:r>
            <a:endParaRPr sz="3150" b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"/>
          </p:nvPr>
        </p:nvSpPr>
        <p:spPr>
          <a:xfrm flipH="1">
            <a:off x="768000" y="3245143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Story of SUE Morphet (PBG CEO)</a:t>
            </a:r>
            <a:endParaRPr dirty="0"/>
          </a:p>
        </p:txBody>
      </p:sp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728123" y="63706"/>
            <a:ext cx="6694652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dirty="0">
                <a:solidFill>
                  <a:schemeClr val="lt2"/>
                </a:solidFill>
              </a:rPr>
              <a:t>PBG </a:t>
            </a:r>
            <a:br>
              <a:rPr lang="en" sz="7300" dirty="0">
                <a:solidFill>
                  <a:schemeClr val="lt2"/>
                </a:solidFill>
              </a:rPr>
            </a:br>
            <a:r>
              <a:rPr lang="en" sz="6000" dirty="0"/>
              <a:t>Pacific Brands Ltd</a:t>
            </a:r>
            <a:r>
              <a:rPr lang="en" sz="6000" dirty="0">
                <a:solidFill>
                  <a:schemeClr val="dk2"/>
                </a:solidFill>
              </a:rPr>
              <a:t> </a:t>
            </a:r>
            <a:endParaRPr sz="6000" dirty="0">
              <a:solidFill>
                <a:schemeClr val="dk2"/>
              </a:solidFill>
            </a:endParaRPr>
          </a:p>
        </p:txBody>
      </p:sp>
      <p:pic>
        <p:nvPicPr>
          <p:cNvPr id="4" name="Google Shape;1677;p87">
            <a:extLst>
              <a:ext uri="{FF2B5EF4-FFF2-40B4-BE49-F238E27FC236}">
                <a16:creationId xmlns:a16="http://schemas.microsoft.com/office/drawing/2014/main" id="{ADB89B08-A268-0FF1-6D45-DC0891298D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5678731" y="815700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77;p87">
            <a:extLst>
              <a:ext uri="{FF2B5EF4-FFF2-40B4-BE49-F238E27FC236}">
                <a16:creationId xmlns:a16="http://schemas.microsoft.com/office/drawing/2014/main" id="{8A58B709-22D8-37D7-D59C-CC9B42920E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6848374" y="1821430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77;p87">
            <a:extLst>
              <a:ext uri="{FF2B5EF4-FFF2-40B4-BE49-F238E27FC236}">
                <a16:creationId xmlns:a16="http://schemas.microsoft.com/office/drawing/2014/main" id="{D7F752C1-50FC-95AA-6864-97AB223CC0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6153358" y="340321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77;p87">
            <a:extLst>
              <a:ext uri="{FF2B5EF4-FFF2-40B4-BE49-F238E27FC236}">
                <a16:creationId xmlns:a16="http://schemas.microsoft.com/office/drawing/2014/main" id="{D504426F-7CB4-0914-FA6C-234FD6BF64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5866157" y="3676216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>
            <a:hlinkClick r:id="rId3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847500" y="959321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1. Disappointing Sales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08" name="Google Shape;408;p44">
            <a:hlinkClick r:id="rId4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847500" y="2458677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2. Management Conflict</a:t>
            </a:r>
            <a:r>
              <a:rPr lang="en" dirty="0"/>
              <a:t> </a:t>
            </a:r>
            <a:endParaRPr dirty="0"/>
          </a:p>
        </p:txBody>
      </p:sp>
      <p:sp>
        <p:nvSpPr>
          <p:cNvPr id="410" name="Google Shape;410;p44">
            <a:hlinkClick r:id="rId5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847500" y="4154764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3.</a:t>
            </a:r>
            <a:r>
              <a:rPr lang="en" dirty="0"/>
              <a:t> </a:t>
            </a:r>
            <a:r>
              <a:rPr lang="en" dirty="0">
                <a:solidFill>
                  <a:schemeClr val="dk2"/>
                </a:solidFill>
              </a:rPr>
              <a:t>Competition &amp; Tough market conditions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13" name="Google Shape;413;p44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5043325" y="959321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/>
              <a:t> Segmentation</a:t>
            </a:r>
            <a:endParaRPr dirty="0"/>
          </a:p>
        </p:txBody>
      </p:sp>
      <p:sp>
        <p:nvSpPr>
          <p:cNvPr id="414" name="Google Shape;414;p44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5043325" y="2458677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2.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415" name="Google Shape;415;p44"/>
          <p:cNvSpPr txBox="1">
            <a:spLocks noGrp="1"/>
          </p:cNvSpPr>
          <p:nvPr>
            <p:ph type="subTitle" idx="9"/>
          </p:nvPr>
        </p:nvSpPr>
        <p:spPr>
          <a:xfrm>
            <a:off x="5043325" y="2793762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Analytics can identify the most attractive segments based on market potential and revenue forecasts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6" name="Google Shape;416;p44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5043325" y="4154764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3.</a:t>
            </a:r>
            <a:r>
              <a:rPr lang="en" dirty="0"/>
              <a:t> Metrics</a:t>
            </a:r>
            <a:endParaRPr dirty="0"/>
          </a:p>
        </p:txBody>
      </p:sp>
      <p:sp>
        <p:nvSpPr>
          <p:cNvPr id="417" name="Google Shape;417;p44"/>
          <p:cNvSpPr txBox="1">
            <a:spLocks noGrp="1"/>
          </p:cNvSpPr>
          <p:nvPr>
            <p:ph type="subTitle" idx="14"/>
          </p:nvPr>
        </p:nvSpPr>
        <p:spPr>
          <a:xfrm>
            <a:off x="5043325" y="4396666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0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Metrics can be developed to measure and track ROI of campaigns for each segment.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4539762" y="263592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4"/>
          <p:cNvSpPr/>
          <p:nvPr/>
        </p:nvSpPr>
        <p:spPr>
          <a:xfrm>
            <a:off x="4539762" y="429845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0" name="Google Shape;420;p44"/>
          <p:cNvCxnSpPr>
            <a:stCxn id="418" idx="2"/>
            <a:endCxn id="419" idx="0"/>
          </p:cNvCxnSpPr>
          <p:nvPr/>
        </p:nvCxnSpPr>
        <p:spPr>
          <a:xfrm>
            <a:off x="4572012" y="2700428"/>
            <a:ext cx="0" cy="1598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4"/>
          <p:cNvSpPr/>
          <p:nvPr/>
        </p:nvSpPr>
        <p:spPr>
          <a:xfrm>
            <a:off x="4539762" y="95930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2" name="Google Shape;422;p44"/>
          <p:cNvCxnSpPr>
            <a:stCxn id="418" idx="0"/>
            <a:endCxn id="421" idx="2"/>
          </p:cNvCxnSpPr>
          <p:nvPr/>
        </p:nvCxnSpPr>
        <p:spPr>
          <a:xfrm rot="10800000">
            <a:off x="4572012" y="1023728"/>
            <a:ext cx="0" cy="161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3" name="Google Shape;423;p44"/>
          <p:cNvPicPr preferRelativeResize="0"/>
          <p:nvPr/>
        </p:nvPicPr>
        <p:blipFill rotWithShape="1">
          <a:blip r:embed="rId6">
            <a:alphaModFix/>
          </a:blip>
          <a:srcRect l="42779" t="6693" r="44094" b="81710"/>
          <a:stretch/>
        </p:blipFill>
        <p:spPr>
          <a:xfrm rot="10800000" flipH="1">
            <a:off x="8128663" y="35147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6">
            <a:alphaModFix/>
          </a:blip>
          <a:srcRect l="50634" t="9752" r="43731" b="81493"/>
          <a:stretch/>
        </p:blipFill>
        <p:spPr>
          <a:xfrm rot="10800000" flipH="1">
            <a:off x="922199" y="157570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6">
            <a:alphaModFix/>
          </a:blip>
          <a:srcRect l="50634" t="9752" r="43731" b="81493"/>
          <a:stretch/>
        </p:blipFill>
        <p:spPr>
          <a:xfrm rot="10800000" flipH="1">
            <a:off x="259788" y="357051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6">
            <a:alphaModFix/>
          </a:blip>
          <a:srcRect l="50634" t="9752" r="43731" b="81493"/>
          <a:stretch/>
        </p:blipFill>
        <p:spPr>
          <a:xfrm rot="10800000" flipH="1">
            <a:off x="8094438" y="82031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79;p99">
            <a:extLst>
              <a:ext uri="{FF2B5EF4-FFF2-40B4-BE49-F238E27FC236}">
                <a16:creationId xmlns:a16="http://schemas.microsoft.com/office/drawing/2014/main" id="{4F2A4C98-0C27-3E5A-BBF4-36E2F5B06B8A}"/>
              </a:ext>
            </a:extLst>
          </p:cNvPr>
          <p:cNvSpPr txBox="1">
            <a:spLocks/>
          </p:cNvSpPr>
          <p:nvPr/>
        </p:nvSpPr>
        <p:spPr>
          <a:xfrm>
            <a:off x="1318540" y="112577"/>
            <a:ext cx="7384524" cy="628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dirty="0">
                <a:solidFill>
                  <a:schemeClr val="dk2"/>
                </a:solidFill>
              </a:rPr>
              <a:t>Decision Problems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                    Marketing Analytics Opportunity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9"/>
          <p:cNvSpPr txBox="1">
            <a:spLocks noGrp="1"/>
          </p:cNvSpPr>
          <p:nvPr>
            <p:ph type="ctrTitle"/>
          </p:nvPr>
        </p:nvSpPr>
        <p:spPr>
          <a:xfrm>
            <a:off x="1574224" y="1881863"/>
            <a:ext cx="579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—Case </a:t>
            </a:r>
            <a:r>
              <a:rPr lang="en" dirty="0">
                <a:solidFill>
                  <a:schemeClr val="dk2"/>
                </a:solidFill>
              </a:rPr>
              <a:t>Question 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11" name="Google Shape;711;p59"/>
          <p:cNvSpPr txBox="1">
            <a:spLocks noGrp="1"/>
          </p:cNvSpPr>
          <p:nvPr>
            <p:ph type="subTitle" idx="1"/>
          </p:nvPr>
        </p:nvSpPr>
        <p:spPr>
          <a:xfrm>
            <a:off x="1676688" y="1998282"/>
            <a:ext cx="5790600" cy="20898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Key segments </a:t>
            </a:r>
            <a:r>
              <a:rPr lang="en-US" dirty="0"/>
              <a:t>of brassiere shoppers, according to differences in consumers’ physical, psychological, and retail experience needs?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713" name="Google Shape;713;p59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 txBox="1">
            <a:spLocks noGrp="1"/>
          </p:cNvSpPr>
          <p:nvPr>
            <p:ph type="subTitle" idx="1"/>
          </p:nvPr>
        </p:nvSpPr>
        <p:spPr>
          <a:xfrm>
            <a:off x="48234" y="1062435"/>
            <a:ext cx="4446923" cy="179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Fit: 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Shoppers who consider how the bras fit in various situations.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Cut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pay attention to the bra cut.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Seam: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consider the position of seams on bras.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Shape on Hanger and Shape on Body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concerned about the shape of bras on hangers and on their bodies</a:t>
            </a: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  interested in the colors available in bras. </a:t>
            </a:r>
          </a:p>
          <a:p>
            <a:pPr marL="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Match: 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for matching lingerie.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2" name="Google Shape;502;p48"/>
          <p:cNvSpPr txBox="1">
            <a:spLocks noGrp="1"/>
          </p:cNvSpPr>
          <p:nvPr>
            <p:ph type="subTitle" idx="2"/>
          </p:nvPr>
        </p:nvSpPr>
        <p:spPr>
          <a:xfrm>
            <a:off x="4363065" y="2416113"/>
            <a:ext cx="4446923" cy="238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Fashion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conscious of bras as fashion objects</a:t>
            </a: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Perception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believe that the clothes they wear influence how others think of them.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Brand for self and Brand for else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consider brand names when purchasing bras for themselves and others.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Popular: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willing to pay a higher price for bras from popular designers or manufacturers.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to Try, Fashionista, Ppl Ask Me, Fashion Magazine, No Big Deal, Not Bold: 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Descriptor variables related to shoppers' fashion consciousness, boldness, and preferences.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3" name="Google Shape;503;p48"/>
          <p:cNvSpPr txBox="1">
            <a:spLocks noGrp="1"/>
          </p:cNvSpPr>
          <p:nvPr>
            <p:ph type="subTitle" idx="3"/>
          </p:nvPr>
        </p:nvSpPr>
        <p:spPr>
          <a:xfrm>
            <a:off x="1007225" y="699438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Physical Needs</a:t>
            </a:r>
            <a:endParaRPr dirty="0"/>
          </a:p>
        </p:txBody>
      </p:sp>
      <p:sp>
        <p:nvSpPr>
          <p:cNvPr id="504" name="Google Shape;504;p48"/>
          <p:cNvSpPr txBox="1">
            <a:spLocks noGrp="1"/>
          </p:cNvSpPr>
          <p:nvPr>
            <p:ph type="subTitle" idx="4"/>
          </p:nvPr>
        </p:nvSpPr>
        <p:spPr>
          <a:xfrm>
            <a:off x="6189581" y="1756262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Psychological Needs</a:t>
            </a:r>
            <a:endParaRPr dirty="0"/>
          </a:p>
        </p:txBody>
      </p:sp>
      <p:pic>
        <p:nvPicPr>
          <p:cNvPr id="505" name="Google Shape;505;p4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1790324" y="4295364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85963" y="747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 rotWithShape="1">
          <a:blip r:embed="rId3">
            <a:alphaModFix/>
          </a:blip>
          <a:srcRect l="46414" t="6693" r="44094" b="81710"/>
          <a:stretch/>
        </p:blipFill>
        <p:spPr>
          <a:xfrm rot="10800000" flipH="1">
            <a:off x="6741371" y="808698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594837" y="4402934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10;p59">
            <a:extLst>
              <a:ext uri="{FF2B5EF4-FFF2-40B4-BE49-F238E27FC236}">
                <a16:creationId xmlns:a16="http://schemas.microsoft.com/office/drawing/2014/main" id="{B106B68C-3E80-45CC-B494-32170E63A31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940376" y="3219586"/>
            <a:ext cx="579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—Key </a:t>
            </a:r>
            <a:r>
              <a:rPr lang="en" sz="4400" dirty="0">
                <a:solidFill>
                  <a:schemeClr val="dk2"/>
                </a:solidFill>
              </a:rPr>
              <a:t>Segments</a:t>
            </a:r>
            <a:endParaRPr sz="4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>
            <a:spLocks noGrp="1"/>
          </p:cNvSpPr>
          <p:nvPr>
            <p:ph type="subTitle" idx="2"/>
          </p:nvPr>
        </p:nvSpPr>
        <p:spPr>
          <a:xfrm>
            <a:off x="4331534" y="2162376"/>
            <a:ext cx="4446923" cy="238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Convenience: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prefer buying </a:t>
            </a:r>
            <a:r>
              <a:rPr lang="en-US" sz="105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lingerie 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the most convenient store.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 Time: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choose stores that reduce their shopping time.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Retail Experience: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assess the overall process when buying bras.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Knowledge Staff: 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the knowledge of sales staff about bras.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 Display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pay attention to store displays.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Staff: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influenced by the advice provided by sales assistants. 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Catalog and Web</a:t>
            </a:r>
            <a:r>
              <a:rPr lang="en-US" sz="105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use catalogues and the internet as sources of information for purchase decisions.</a:t>
            </a:r>
            <a:endParaRPr lang="en-US" sz="105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0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4" name="Google Shape;504;p48"/>
          <p:cNvSpPr txBox="1">
            <a:spLocks noGrp="1"/>
          </p:cNvSpPr>
          <p:nvPr>
            <p:ph type="subTitle" idx="4"/>
          </p:nvPr>
        </p:nvSpPr>
        <p:spPr>
          <a:xfrm>
            <a:off x="4490606" y="174160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Retail Experience Needs</a:t>
            </a:r>
          </a:p>
        </p:txBody>
      </p:sp>
      <p:pic>
        <p:nvPicPr>
          <p:cNvPr id="505" name="Google Shape;505;p4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1790324" y="4295364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85963" y="747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 rotWithShape="1">
          <a:blip r:embed="rId3">
            <a:alphaModFix/>
          </a:blip>
          <a:srcRect l="46414" t="6693" r="44094" b="81710"/>
          <a:stretch/>
        </p:blipFill>
        <p:spPr>
          <a:xfrm rot="10800000" flipH="1">
            <a:off x="6741371" y="808698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446072" y="4351176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10;p59">
            <a:extLst>
              <a:ext uri="{FF2B5EF4-FFF2-40B4-BE49-F238E27FC236}">
                <a16:creationId xmlns:a16="http://schemas.microsoft.com/office/drawing/2014/main" id="{B106B68C-3E80-45CC-B494-32170E63A31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759073" y="656175"/>
            <a:ext cx="579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—Key </a:t>
            </a:r>
            <a:r>
              <a:rPr lang="en" sz="4400" dirty="0">
                <a:solidFill>
                  <a:schemeClr val="dk2"/>
                </a:solidFill>
              </a:rPr>
              <a:t>Segments</a:t>
            </a:r>
            <a:endParaRPr sz="4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51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9"/>
          <p:cNvSpPr txBox="1">
            <a:spLocks noGrp="1"/>
          </p:cNvSpPr>
          <p:nvPr>
            <p:ph type="ctrTitle"/>
          </p:nvPr>
        </p:nvSpPr>
        <p:spPr>
          <a:xfrm>
            <a:off x="1520382" y="1413214"/>
            <a:ext cx="579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—Case </a:t>
            </a:r>
            <a:r>
              <a:rPr lang="en" dirty="0">
                <a:solidFill>
                  <a:schemeClr val="dk2"/>
                </a:solidFill>
              </a:rPr>
              <a:t>Question 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11" name="Google Shape;711;p59"/>
          <p:cNvSpPr txBox="1">
            <a:spLocks noGrp="1"/>
          </p:cNvSpPr>
          <p:nvPr>
            <p:ph type="subTitle" idx="1"/>
          </p:nvPr>
        </p:nvSpPr>
        <p:spPr>
          <a:xfrm>
            <a:off x="1435034" y="1624458"/>
            <a:ext cx="6273931" cy="20898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it make sense for PBG to target specific segments to increase sales for Timeless and Infinity?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so, summarize the strategic rationale for the segmentation strategy and specify the segments that PBG should target. If not, explain why not.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3" name="Google Shape;713;p59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1307996" y="3768563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85025" y="35163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4912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2"/>
          <p:cNvSpPr/>
          <p:nvPr/>
        </p:nvSpPr>
        <p:spPr>
          <a:xfrm>
            <a:off x="4347750" y="2060127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6" name="Google Shape;746;p62"/>
          <p:cNvSpPr/>
          <p:nvPr/>
        </p:nvSpPr>
        <p:spPr>
          <a:xfrm>
            <a:off x="7122700" y="2060127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50" name="Google Shape;750;p62"/>
          <p:cNvSpPr/>
          <p:nvPr/>
        </p:nvSpPr>
        <p:spPr>
          <a:xfrm>
            <a:off x="1572700" y="2060127"/>
            <a:ext cx="448500" cy="4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56" name="Google Shape;756;p62"/>
          <p:cNvSpPr txBox="1">
            <a:spLocks noGrp="1"/>
          </p:cNvSpPr>
          <p:nvPr>
            <p:ph type="subTitle" idx="6"/>
          </p:nvPr>
        </p:nvSpPr>
        <p:spPr>
          <a:xfrm>
            <a:off x="7052550" y="3919875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7" name="Google Shape;757;p62"/>
          <p:cNvSpPr txBox="1">
            <a:spLocks noGrp="1"/>
          </p:cNvSpPr>
          <p:nvPr>
            <p:ph type="subTitle" idx="7"/>
          </p:nvPr>
        </p:nvSpPr>
        <p:spPr>
          <a:xfrm>
            <a:off x="720050" y="2552077"/>
            <a:ext cx="2154000" cy="957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lt1"/>
                </a:solidFill>
              </a:rPr>
              <a:t>Branding &amp; Positioning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PBG can tailor branding and positioning for each product line and audience.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8" name="Google Shape;758;p62"/>
          <p:cNvSpPr txBox="1">
            <a:spLocks noGrp="1"/>
          </p:cNvSpPr>
          <p:nvPr>
            <p:ph type="subTitle" idx="8"/>
          </p:nvPr>
        </p:nvSpPr>
        <p:spPr>
          <a:xfrm>
            <a:off x="3376719" y="2552077"/>
            <a:ext cx="2511702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/>
              <a:t>Distinct value propositions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Infinity and Timeless have distinct value propositions that appeal to different consumer segments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759" name="Google Shape;759;p62"/>
          <p:cNvSpPr txBox="1">
            <a:spLocks noGrp="1"/>
          </p:cNvSpPr>
          <p:nvPr>
            <p:ph type="subTitle" idx="9"/>
          </p:nvPr>
        </p:nvSpPr>
        <p:spPr>
          <a:xfrm>
            <a:off x="6138054" y="2551108"/>
            <a:ext cx="2417792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Resources</a:t>
            </a:r>
          </a:p>
          <a:p>
            <a:pPr marL="114300" indent="0"/>
            <a:r>
              <a:rPr lang="en-US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Resources can be allocated more efficiently by quantifying segment opportunities and avoiding waste.</a:t>
            </a:r>
          </a:p>
          <a:p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0" name="Google Shape;760;p62"/>
          <p:cNvSpPr txBox="1">
            <a:spLocks noGrp="1"/>
          </p:cNvSpPr>
          <p:nvPr>
            <p:ph type="subTitle" idx="13"/>
          </p:nvPr>
        </p:nvSpPr>
        <p:spPr>
          <a:xfrm>
            <a:off x="1492950" y="2136052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1" name="Google Shape;761;p62"/>
          <p:cNvSpPr txBox="1">
            <a:spLocks noGrp="1"/>
          </p:cNvSpPr>
          <p:nvPr>
            <p:ph type="subTitle" idx="14"/>
          </p:nvPr>
        </p:nvSpPr>
        <p:spPr>
          <a:xfrm>
            <a:off x="4267911" y="2136052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2" name="Google Shape;762;p62"/>
          <p:cNvSpPr txBox="1">
            <a:spLocks noGrp="1"/>
          </p:cNvSpPr>
          <p:nvPr>
            <p:ph type="subTitle" idx="15"/>
          </p:nvPr>
        </p:nvSpPr>
        <p:spPr>
          <a:xfrm>
            <a:off x="7052550" y="2136052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3" name="Google Shape;763;p62"/>
          <p:cNvSpPr txBox="1">
            <a:spLocks noGrp="1"/>
          </p:cNvSpPr>
          <p:nvPr>
            <p:ph type="ctrTitle"/>
          </p:nvPr>
        </p:nvSpPr>
        <p:spPr>
          <a:xfrm>
            <a:off x="1286406" y="351000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Yes!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764" name="Google Shape;764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30455" y="155092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761033" y="400079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746662" y="380287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916136" y="439664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444563" y="166426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2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19663" y="166426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711;p59">
            <a:extLst>
              <a:ext uri="{FF2B5EF4-FFF2-40B4-BE49-F238E27FC236}">
                <a16:creationId xmlns:a16="http://schemas.microsoft.com/office/drawing/2014/main" id="{C2FEA038-1C58-43A2-8972-BDC7D52DAA91}"/>
              </a:ext>
            </a:extLst>
          </p:cNvPr>
          <p:cNvSpPr txBox="1">
            <a:spLocks/>
          </p:cNvSpPr>
          <p:nvPr/>
        </p:nvSpPr>
        <p:spPr>
          <a:xfrm>
            <a:off x="816750" y="868505"/>
            <a:ext cx="70620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140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 makes sense for PBG to target specific segments to increase sales for Timeless and Infinity. The strategic rationale is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88;p88">
            <a:extLst>
              <a:ext uri="{FF2B5EF4-FFF2-40B4-BE49-F238E27FC236}">
                <a16:creationId xmlns:a16="http://schemas.microsoft.com/office/drawing/2014/main" id="{ADFA0116-216C-DAE4-9CDA-C1E94482343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Infinity and Timeless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" name="Google Shape;1690;p88">
            <a:extLst>
              <a:ext uri="{FF2B5EF4-FFF2-40B4-BE49-F238E27FC236}">
                <a16:creationId xmlns:a16="http://schemas.microsoft.com/office/drawing/2014/main" id="{B519503C-3BA1-4304-0131-7E62D9124592}"/>
              </a:ext>
            </a:extLst>
          </p:cNvPr>
          <p:cNvSpPr txBox="1"/>
          <p:nvPr/>
        </p:nvSpPr>
        <p:spPr>
          <a:xfrm>
            <a:off x="720050" y="1823358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Anton"/>
                <a:sym typeface="Anton"/>
              </a:rPr>
              <a:t>Infinity</a:t>
            </a:r>
            <a:endParaRPr sz="2400" dirty="0">
              <a:solidFill>
                <a:schemeClr val="dk2"/>
              </a:solidFill>
              <a:latin typeface="Anton"/>
              <a:sym typeface="Anaheim"/>
            </a:endParaRPr>
          </a:p>
        </p:txBody>
      </p:sp>
      <p:sp>
        <p:nvSpPr>
          <p:cNvPr id="6" name="Google Shape;1692;p88">
            <a:extLst>
              <a:ext uri="{FF2B5EF4-FFF2-40B4-BE49-F238E27FC236}">
                <a16:creationId xmlns:a16="http://schemas.microsoft.com/office/drawing/2014/main" id="{FA2EEFEC-764E-023B-3832-DFC2E75413E2}"/>
              </a:ext>
            </a:extLst>
          </p:cNvPr>
          <p:cNvSpPr txBox="1"/>
          <p:nvPr/>
        </p:nvSpPr>
        <p:spPr>
          <a:xfrm>
            <a:off x="4727934" y="2774280"/>
            <a:ext cx="3973735" cy="167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1C1917"/>
                </a:solidFill>
                <a:latin typeface="-apple-system"/>
              </a:rPr>
              <a:t>Convenience seeking middle-aged women who are young at heart and want to feel sportier and younger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1C1917"/>
                </a:solidFill>
                <a:latin typeface="-apple-system"/>
              </a:rPr>
              <a:t>﻿Less brand conscious and moderately price sensitive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1C1917"/>
                </a:solidFill>
                <a:latin typeface="-apple-system"/>
              </a:rPr>
              <a:t>Seeks quality and comfort. Fits into easier shopping style as they seek for convenient shopping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1C1917"/>
                </a:solidFill>
                <a:latin typeface="-apple-system"/>
              </a:rPr>
              <a:t>Cares more about how their look impact the way people think of them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1C1917"/>
                </a:solidFill>
                <a:latin typeface="-apple-system"/>
              </a:rPr>
              <a:t>﻿Positioned as a practical yet feminine line for middle-aged, active women for everyday use</a:t>
            </a: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1C1917"/>
              </a:solidFill>
              <a:latin typeface="-apple-system"/>
            </a:endParaRPr>
          </a:p>
        </p:txBody>
      </p:sp>
      <p:pic>
        <p:nvPicPr>
          <p:cNvPr id="7" name="Google Shape;1693;p88">
            <a:extLst>
              <a:ext uri="{FF2B5EF4-FFF2-40B4-BE49-F238E27FC236}">
                <a16:creationId xmlns:a16="http://schemas.microsoft.com/office/drawing/2014/main" id="{3C878C9A-48D3-AE1B-B184-C03609BBB3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836188" y="1514901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94;p88">
            <a:extLst>
              <a:ext uri="{FF2B5EF4-FFF2-40B4-BE49-F238E27FC236}">
                <a16:creationId xmlns:a16="http://schemas.microsoft.com/office/drawing/2014/main" id="{BDAACCF1-7393-F4A0-81A7-A0AB75A7992B}"/>
              </a:ext>
            </a:extLst>
          </p:cNvPr>
          <p:cNvSpPr/>
          <p:nvPr/>
        </p:nvSpPr>
        <p:spPr>
          <a:xfrm>
            <a:off x="1764800" y="251820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95;p88">
            <a:extLst>
              <a:ext uri="{FF2B5EF4-FFF2-40B4-BE49-F238E27FC236}">
                <a16:creationId xmlns:a16="http://schemas.microsoft.com/office/drawing/2014/main" id="{7BEC3D5D-0C4D-1BE7-9C0B-EBC185A7DB2A}"/>
              </a:ext>
            </a:extLst>
          </p:cNvPr>
          <p:cNvSpPr/>
          <p:nvPr/>
        </p:nvSpPr>
        <p:spPr>
          <a:xfrm>
            <a:off x="4539750" y="251820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696;p88">
            <a:extLst>
              <a:ext uri="{FF2B5EF4-FFF2-40B4-BE49-F238E27FC236}">
                <a16:creationId xmlns:a16="http://schemas.microsoft.com/office/drawing/2014/main" id="{528D121B-1235-67C2-204B-B86DCA921976}"/>
              </a:ext>
            </a:extLst>
          </p:cNvPr>
          <p:cNvSpPr/>
          <p:nvPr/>
        </p:nvSpPr>
        <p:spPr>
          <a:xfrm>
            <a:off x="7314700" y="2486679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697;p88">
            <a:extLst>
              <a:ext uri="{FF2B5EF4-FFF2-40B4-BE49-F238E27FC236}">
                <a16:creationId xmlns:a16="http://schemas.microsoft.com/office/drawing/2014/main" id="{E129AB19-4338-5BDB-9F14-007574BF2C84}"/>
              </a:ext>
            </a:extLst>
          </p:cNvPr>
          <p:cNvCxnSpPr>
            <a:cxnSpLocks/>
          </p:cNvCxnSpPr>
          <p:nvPr/>
        </p:nvCxnSpPr>
        <p:spPr>
          <a:xfrm>
            <a:off x="1829250" y="2534694"/>
            <a:ext cx="271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98;p88">
            <a:extLst>
              <a:ext uri="{FF2B5EF4-FFF2-40B4-BE49-F238E27FC236}">
                <a16:creationId xmlns:a16="http://schemas.microsoft.com/office/drawing/2014/main" id="{4365174B-0A9B-D120-CA19-6BDA930E0E99}"/>
              </a:ext>
            </a:extLst>
          </p:cNvPr>
          <p:cNvCxnSpPr>
            <a:cxnSpLocks/>
          </p:cNvCxnSpPr>
          <p:nvPr/>
        </p:nvCxnSpPr>
        <p:spPr>
          <a:xfrm>
            <a:off x="4604200" y="2534694"/>
            <a:ext cx="271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699;p88">
            <a:extLst>
              <a:ext uri="{FF2B5EF4-FFF2-40B4-BE49-F238E27FC236}">
                <a16:creationId xmlns:a16="http://schemas.microsoft.com/office/drawing/2014/main" id="{28D2BBEB-4EEA-1007-7AC7-50B72B05AAC3}"/>
              </a:ext>
            </a:extLst>
          </p:cNvPr>
          <p:cNvSpPr txBox="1">
            <a:spLocks/>
          </p:cNvSpPr>
          <p:nvPr/>
        </p:nvSpPr>
        <p:spPr>
          <a:xfrm>
            <a:off x="1493000" y="1420250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  <a:buFont typeface="Anaheim"/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id="14" name="Google Shape;1701;p88">
            <a:extLst>
              <a:ext uri="{FF2B5EF4-FFF2-40B4-BE49-F238E27FC236}">
                <a16:creationId xmlns:a16="http://schemas.microsoft.com/office/drawing/2014/main" id="{94B20314-62B6-0ACC-A699-A1360A70FF69}"/>
              </a:ext>
            </a:extLst>
          </p:cNvPr>
          <p:cNvSpPr txBox="1">
            <a:spLocks/>
          </p:cNvSpPr>
          <p:nvPr/>
        </p:nvSpPr>
        <p:spPr>
          <a:xfrm>
            <a:off x="7042850" y="1420250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  <a:buFont typeface="Anaheim"/>
              <a:buNone/>
            </a:pPr>
            <a:r>
              <a:rPr lang="en"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lang="en" sz="240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" name="Google Shape;1703;p88">
            <a:extLst>
              <a:ext uri="{FF2B5EF4-FFF2-40B4-BE49-F238E27FC236}">
                <a16:creationId xmlns:a16="http://schemas.microsoft.com/office/drawing/2014/main" id="{74967649-4C6D-0BBD-46A8-A90D80A90F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496775" y="129922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04;p88">
            <a:extLst>
              <a:ext uri="{FF2B5EF4-FFF2-40B4-BE49-F238E27FC236}">
                <a16:creationId xmlns:a16="http://schemas.microsoft.com/office/drawing/2014/main" id="{6C2E9A8D-339D-42E6-0868-868D61C36A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733389" y="89356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05;p88">
            <a:extLst>
              <a:ext uri="{FF2B5EF4-FFF2-40B4-BE49-F238E27FC236}">
                <a16:creationId xmlns:a16="http://schemas.microsoft.com/office/drawing/2014/main" id="{A2971FCC-E712-7DC3-4847-6C2738F465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519838" y="16265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706;p88">
            <a:extLst>
              <a:ext uri="{FF2B5EF4-FFF2-40B4-BE49-F238E27FC236}">
                <a16:creationId xmlns:a16="http://schemas.microsoft.com/office/drawing/2014/main" id="{74DA0EFD-C847-B9CC-79A4-73F5E5A07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161293" y="4185291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707;p88">
            <a:extLst>
              <a:ext uri="{FF2B5EF4-FFF2-40B4-BE49-F238E27FC236}">
                <a16:creationId xmlns:a16="http://schemas.microsoft.com/office/drawing/2014/main" id="{23EE3802-0F11-6D74-58B4-C45B043960B4}"/>
              </a:ext>
            </a:extLst>
          </p:cNvPr>
          <p:cNvSpPr txBox="1">
            <a:spLocks/>
          </p:cNvSpPr>
          <p:nvPr/>
        </p:nvSpPr>
        <p:spPr>
          <a:xfrm>
            <a:off x="1493000" y="1410975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  <a:buFont typeface="Anaheim"/>
              <a:buNone/>
            </a:pPr>
            <a:r>
              <a:rPr lang="en"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lang="en" sz="240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" name="Google Shape;1690;p88">
            <a:extLst>
              <a:ext uri="{FF2B5EF4-FFF2-40B4-BE49-F238E27FC236}">
                <a16:creationId xmlns:a16="http://schemas.microsoft.com/office/drawing/2014/main" id="{BC67053F-8FC9-8242-7FFB-DA7FF1A3627F}"/>
              </a:ext>
            </a:extLst>
          </p:cNvPr>
          <p:cNvSpPr txBox="1"/>
          <p:nvPr/>
        </p:nvSpPr>
        <p:spPr>
          <a:xfrm>
            <a:off x="6302200" y="1751413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Anton"/>
                <a:sym typeface="Anton"/>
              </a:rPr>
              <a:t>Timeless</a:t>
            </a:r>
            <a:endParaRPr sz="2400" dirty="0">
              <a:solidFill>
                <a:schemeClr val="dk2"/>
              </a:solidFill>
              <a:latin typeface="Anton"/>
              <a:sym typeface="Anaheim"/>
            </a:endParaRPr>
          </a:p>
        </p:txBody>
      </p:sp>
      <p:sp>
        <p:nvSpPr>
          <p:cNvPr id="21" name="Google Shape;1691;p88">
            <a:extLst>
              <a:ext uri="{FF2B5EF4-FFF2-40B4-BE49-F238E27FC236}">
                <a16:creationId xmlns:a16="http://schemas.microsoft.com/office/drawing/2014/main" id="{0A71B09B-ABF9-1356-E87E-0768886A10E1}"/>
              </a:ext>
            </a:extLst>
          </p:cNvPr>
          <p:cNvSpPr txBox="1"/>
          <p:nvPr/>
        </p:nvSpPr>
        <p:spPr>
          <a:xfrm>
            <a:off x="2823663" y="609252"/>
            <a:ext cx="3528925" cy="156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algn="ctr"/>
            <a:r>
              <a:rPr lang="en-US" sz="1200" b="0" i="0" dirty="0">
                <a:solidFill>
                  <a:srgbClr val="1C1917"/>
                </a:solidFill>
                <a:effectLst/>
                <a:latin typeface="-apple-system"/>
              </a:rPr>
              <a:t>Both </a:t>
            </a:r>
            <a:r>
              <a:rPr lang="en-US" sz="1200" dirty="0">
                <a:solidFill>
                  <a:srgbClr val="1C1917"/>
                </a:solidFill>
                <a:latin typeface="-apple-system"/>
              </a:rPr>
              <a:t>have style and variety which is an important factor. Both target female consumers seeking a high-end product </a:t>
            </a:r>
          </a:p>
          <a:p>
            <a:pPr algn="ctr"/>
            <a:endParaRPr lang="en-US" sz="12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  <p:sp>
        <p:nvSpPr>
          <p:cNvPr id="42" name="Google Shape;1691;p88">
            <a:extLst>
              <a:ext uri="{FF2B5EF4-FFF2-40B4-BE49-F238E27FC236}">
                <a16:creationId xmlns:a16="http://schemas.microsoft.com/office/drawing/2014/main" id="{AF3FA992-BD75-AB9A-68E0-E9761047025C}"/>
              </a:ext>
            </a:extLst>
          </p:cNvPr>
          <p:cNvSpPr txBox="1"/>
          <p:nvPr/>
        </p:nvSpPr>
        <p:spPr>
          <a:xfrm>
            <a:off x="442331" y="2774280"/>
            <a:ext cx="3718961" cy="139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endParaRPr lang="en-US" sz="12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en-US" sz="1200" b="0" i="0" dirty="0">
                <a:solidFill>
                  <a:srgbClr val="1C1917"/>
                </a:solidFill>
                <a:effectLst/>
                <a:latin typeface="-apple-system"/>
              </a:rPr>
              <a:t>Fashion forward younger women who want stylish and trendy bras.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1C1917"/>
                </a:solidFill>
                <a:latin typeface="-apple-system"/>
              </a:rPr>
              <a:t>More brand conscious and willing to pay higher price</a:t>
            </a:r>
            <a:endParaRPr lang="en-US" sz="12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1C1917"/>
                </a:solidFill>
                <a:latin typeface="-apple-system"/>
              </a:rPr>
              <a:t>Tech-savvy segment responsive to social media campaigns and fashion magazines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1C1917"/>
                </a:solidFill>
                <a:latin typeface="-apple-system"/>
              </a:rPr>
              <a:t>Cares about how the bra fit the event 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1C1917"/>
                </a:solidFill>
                <a:latin typeface="-apple-system"/>
              </a:rPr>
              <a:t>Positioned as a modern, stylish and fun line for younger women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1370728" y="1787354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528213" y="59943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8"/>
          <p:cNvPicPr preferRelativeResize="0"/>
          <p:nvPr/>
        </p:nvPicPr>
        <p:blipFill rotWithShape="1">
          <a:blip r:embed="rId3">
            <a:alphaModFix/>
          </a:blip>
          <a:srcRect l="46960" t="6693" r="44094" b="81710"/>
          <a:stretch/>
        </p:blipFill>
        <p:spPr>
          <a:xfrm rot="10800000" flipH="1">
            <a:off x="3704621" y="3936601"/>
            <a:ext cx="391449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79D56-A434-45AB-9E48-F4C613EEC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896" y="168500"/>
            <a:ext cx="2997354" cy="4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Google Shape;721;p60">
            <a:extLst>
              <a:ext uri="{FF2B5EF4-FFF2-40B4-BE49-F238E27FC236}">
                <a16:creationId xmlns:a16="http://schemas.microsoft.com/office/drawing/2014/main" id="{F6684CCF-A083-421C-9BBF-50B5232E43DA}"/>
              </a:ext>
            </a:extLst>
          </p:cNvPr>
          <p:cNvSpPr txBox="1">
            <a:spLocks/>
          </p:cNvSpPr>
          <p:nvPr/>
        </p:nvSpPr>
        <p:spPr>
          <a:xfrm>
            <a:off x="657525" y="4140210"/>
            <a:ext cx="579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/>
              <a:t>— 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-US" dirty="0"/>
              <a:t> Segments</a:t>
            </a:r>
          </a:p>
        </p:txBody>
      </p:sp>
      <p:sp>
        <p:nvSpPr>
          <p:cNvPr id="4" name="Google Shape;697;p58">
            <a:extLst>
              <a:ext uri="{FF2B5EF4-FFF2-40B4-BE49-F238E27FC236}">
                <a16:creationId xmlns:a16="http://schemas.microsoft.com/office/drawing/2014/main" id="{489FA529-09FB-BF7C-85F5-3265366347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9052" y="780488"/>
            <a:ext cx="4256690" cy="3028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 1 -</a:t>
            </a:r>
            <a:r>
              <a:rPr lang="en-US" sz="105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Price Sensitive Segment</a:t>
            </a:r>
          </a:p>
          <a:p>
            <a:pPr algn="l"/>
            <a:endParaRPr lang="en-US" sz="1050" b="0" i="0" dirty="0">
              <a:solidFill>
                <a:srgbClr val="1C19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05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eal and promotion focused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Seek low prices over factors like fashion or brand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 primarily discount and budget retailers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 likely targets Infinity and Timeless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1C191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rgbClr val="1C19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1C191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rgbClr val="1C19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l"/>
            <a:endParaRPr lang="en-US" sz="1050" b="0" i="0" dirty="0">
              <a:solidFill>
                <a:srgbClr val="1C19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 2 -</a:t>
            </a:r>
            <a:r>
              <a:rPr lang="en-US" sz="105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Fashion/Style Focused Segment</a:t>
            </a:r>
          </a:p>
          <a:p>
            <a:pPr algn="l"/>
            <a:endParaRPr lang="en-US" sz="1050" b="0" i="0" dirty="0">
              <a:solidFill>
                <a:srgbClr val="1C19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Willing to pay more for style, fashion and brand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Influenced by magazines and social media</a:t>
            </a:r>
            <a:endParaRPr lang="en-US" sz="1050" b="0" i="0" dirty="0">
              <a:solidFill>
                <a:srgbClr val="1C19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Shops department stores and specialty boutiques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potential targets for Infinity and Timeless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0"/>
          <p:cNvSpPr txBox="1">
            <a:spLocks noGrp="1"/>
          </p:cNvSpPr>
          <p:nvPr>
            <p:ph type="ctrTitle"/>
          </p:nvPr>
        </p:nvSpPr>
        <p:spPr>
          <a:xfrm>
            <a:off x="-1240531" y="332839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Measures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1005" name="Google Shape;1005;p70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6189851" y="0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70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84888" y="3638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0"/>
          <p:cNvPicPr preferRelativeResize="0"/>
          <p:nvPr/>
        </p:nvPicPr>
        <p:blipFill rotWithShape="1">
          <a:blip r:embed="rId3">
            <a:alphaModFix/>
          </a:blip>
          <a:srcRect l="46778" t="6693" r="44094" b="81710"/>
          <a:stretch/>
        </p:blipFill>
        <p:spPr>
          <a:xfrm rot="10800000" flipH="1">
            <a:off x="857246" y="106880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78;p70">
            <a:extLst>
              <a:ext uri="{FF2B5EF4-FFF2-40B4-BE49-F238E27FC236}">
                <a16:creationId xmlns:a16="http://schemas.microsoft.com/office/drawing/2014/main" id="{2B8C52A4-767C-E616-D848-122F8DE3E4B4}"/>
              </a:ext>
            </a:extLst>
          </p:cNvPr>
          <p:cNvSpPr txBox="1"/>
          <p:nvPr/>
        </p:nvSpPr>
        <p:spPr>
          <a:xfrm>
            <a:off x="4846165" y="1271950"/>
            <a:ext cx="7332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75%</a:t>
            </a:r>
            <a:endParaRPr sz="180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Google Shape;979;p70">
            <a:extLst>
              <a:ext uri="{FF2B5EF4-FFF2-40B4-BE49-F238E27FC236}">
                <a16:creationId xmlns:a16="http://schemas.microsoft.com/office/drawing/2014/main" id="{5234746C-83CE-67C6-44C8-9E4F96A41F69}"/>
              </a:ext>
            </a:extLst>
          </p:cNvPr>
          <p:cNvSpPr txBox="1"/>
          <p:nvPr/>
        </p:nvSpPr>
        <p:spPr>
          <a:xfrm>
            <a:off x="4846164" y="1507300"/>
            <a:ext cx="1117859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Segment 2</a:t>
            </a:r>
            <a:endParaRPr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Google Shape;980;p70">
            <a:extLst>
              <a:ext uri="{FF2B5EF4-FFF2-40B4-BE49-F238E27FC236}">
                <a16:creationId xmlns:a16="http://schemas.microsoft.com/office/drawing/2014/main" id="{7574E5D6-B4BE-4638-BAC3-EA281DFF2387}"/>
              </a:ext>
            </a:extLst>
          </p:cNvPr>
          <p:cNvSpPr txBox="1"/>
          <p:nvPr/>
        </p:nvSpPr>
        <p:spPr>
          <a:xfrm>
            <a:off x="7415215" y="1271950"/>
            <a:ext cx="7332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25%</a:t>
            </a:r>
            <a:endParaRPr sz="1800" dirty="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" name="Google Shape;981;p70">
            <a:extLst>
              <a:ext uri="{FF2B5EF4-FFF2-40B4-BE49-F238E27FC236}">
                <a16:creationId xmlns:a16="http://schemas.microsoft.com/office/drawing/2014/main" id="{3010E3B5-63E9-CAF5-FBA4-AD3C0311C2C6}"/>
              </a:ext>
            </a:extLst>
          </p:cNvPr>
          <p:cNvSpPr txBox="1"/>
          <p:nvPr/>
        </p:nvSpPr>
        <p:spPr>
          <a:xfrm>
            <a:off x="7415215" y="1507300"/>
            <a:ext cx="102375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Segment 1</a:t>
            </a:r>
            <a:endParaRPr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6" name="Google Shape;984;p70">
            <a:extLst>
              <a:ext uri="{FF2B5EF4-FFF2-40B4-BE49-F238E27FC236}">
                <a16:creationId xmlns:a16="http://schemas.microsoft.com/office/drawing/2014/main" id="{6ED3527C-6973-A61D-733D-C8ECFE3C7E48}"/>
              </a:ext>
            </a:extLst>
          </p:cNvPr>
          <p:cNvCxnSpPr/>
          <p:nvPr/>
        </p:nvCxnSpPr>
        <p:spPr>
          <a:xfrm>
            <a:off x="3798500" y="2438725"/>
            <a:ext cx="4441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7" name="Google Shape;985;p70">
            <a:extLst>
              <a:ext uri="{FF2B5EF4-FFF2-40B4-BE49-F238E27FC236}">
                <a16:creationId xmlns:a16="http://schemas.microsoft.com/office/drawing/2014/main" id="{683A8705-1C8B-8736-5ED4-1479617FE97E}"/>
              </a:ext>
            </a:extLst>
          </p:cNvPr>
          <p:cNvCxnSpPr/>
          <p:nvPr/>
        </p:nvCxnSpPr>
        <p:spPr>
          <a:xfrm rot="10800000">
            <a:off x="5964025" y="2579125"/>
            <a:ext cx="0" cy="2017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8" name="Google Shape;987;p70">
            <a:extLst>
              <a:ext uri="{FF2B5EF4-FFF2-40B4-BE49-F238E27FC236}">
                <a16:creationId xmlns:a16="http://schemas.microsoft.com/office/drawing/2014/main" id="{4A83AC57-EB2A-1FCD-363E-3B03A8C4BF2F}"/>
              </a:ext>
            </a:extLst>
          </p:cNvPr>
          <p:cNvGrpSpPr/>
          <p:nvPr/>
        </p:nvGrpSpPr>
        <p:grpSpPr>
          <a:xfrm>
            <a:off x="3798506" y="1332019"/>
            <a:ext cx="786409" cy="786323"/>
            <a:chOff x="4049800" y="640400"/>
            <a:chExt cx="858900" cy="858900"/>
          </a:xfrm>
        </p:grpSpPr>
        <p:sp>
          <p:nvSpPr>
            <p:cNvPr id="9" name="Google Shape;988;p70">
              <a:extLst>
                <a:ext uri="{FF2B5EF4-FFF2-40B4-BE49-F238E27FC236}">
                  <a16:creationId xmlns:a16="http://schemas.microsoft.com/office/drawing/2014/main" id="{BB562B23-5E31-546C-EE3D-41495572598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89;p70">
              <a:extLst>
                <a:ext uri="{FF2B5EF4-FFF2-40B4-BE49-F238E27FC236}">
                  <a16:creationId xmlns:a16="http://schemas.microsoft.com/office/drawing/2014/main" id="{3776ECA3-360A-8AFC-F9D4-E854819F995E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990;p70">
            <a:extLst>
              <a:ext uri="{FF2B5EF4-FFF2-40B4-BE49-F238E27FC236}">
                <a16:creationId xmlns:a16="http://schemas.microsoft.com/office/drawing/2014/main" id="{15593ECE-7FF0-3355-663F-2FA6FC21A75F}"/>
              </a:ext>
            </a:extLst>
          </p:cNvPr>
          <p:cNvGrpSpPr/>
          <p:nvPr/>
        </p:nvGrpSpPr>
        <p:grpSpPr>
          <a:xfrm>
            <a:off x="6322631" y="1332019"/>
            <a:ext cx="786409" cy="786323"/>
            <a:chOff x="4049800" y="640400"/>
            <a:chExt cx="858900" cy="858900"/>
          </a:xfrm>
        </p:grpSpPr>
        <p:sp>
          <p:nvSpPr>
            <p:cNvPr id="12" name="Google Shape;991;p70">
              <a:extLst>
                <a:ext uri="{FF2B5EF4-FFF2-40B4-BE49-F238E27FC236}">
                  <a16:creationId xmlns:a16="http://schemas.microsoft.com/office/drawing/2014/main" id="{C433428C-15EF-9141-74E0-8B525065659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2;p70">
              <a:extLst>
                <a:ext uri="{FF2B5EF4-FFF2-40B4-BE49-F238E27FC236}">
                  <a16:creationId xmlns:a16="http://schemas.microsoft.com/office/drawing/2014/main" id="{9CC6F8E0-EAEC-50CC-EA34-3616FB1720E5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1280042"/>
                <a:gd name="adj2" fmla="val 20137461"/>
                <a:gd name="adj3" fmla="val 2616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993;p70">
            <a:extLst>
              <a:ext uri="{FF2B5EF4-FFF2-40B4-BE49-F238E27FC236}">
                <a16:creationId xmlns:a16="http://schemas.microsoft.com/office/drawing/2014/main" id="{2F1DEABB-A1FB-1D6A-6678-D8DC88FB3B54}"/>
              </a:ext>
            </a:extLst>
          </p:cNvPr>
          <p:cNvGrpSpPr/>
          <p:nvPr/>
        </p:nvGrpSpPr>
        <p:grpSpPr>
          <a:xfrm rot="5400000">
            <a:off x="5058805" y="3382839"/>
            <a:ext cx="1024400" cy="147900"/>
            <a:chOff x="1265950" y="2415563"/>
            <a:chExt cx="1024400" cy="147900"/>
          </a:xfrm>
        </p:grpSpPr>
        <p:sp>
          <p:nvSpPr>
            <p:cNvPr id="15" name="Google Shape;994;p70">
              <a:extLst>
                <a:ext uri="{FF2B5EF4-FFF2-40B4-BE49-F238E27FC236}">
                  <a16:creationId xmlns:a16="http://schemas.microsoft.com/office/drawing/2014/main" id="{D2C43981-FE7A-3C81-D93F-0E3D00747A75}"/>
                </a:ext>
              </a:extLst>
            </p:cNvPr>
            <p:cNvSpPr/>
            <p:nvPr/>
          </p:nvSpPr>
          <p:spPr>
            <a:xfrm>
              <a:off x="1265950" y="2415563"/>
              <a:ext cx="147900" cy="147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5;p70">
              <a:extLst>
                <a:ext uri="{FF2B5EF4-FFF2-40B4-BE49-F238E27FC236}">
                  <a16:creationId xmlns:a16="http://schemas.microsoft.com/office/drawing/2014/main" id="{6A932BE4-C050-DB05-A1EA-EA9A8BE2E618}"/>
                </a:ext>
              </a:extLst>
            </p:cNvPr>
            <p:cNvSpPr/>
            <p:nvPr/>
          </p:nvSpPr>
          <p:spPr>
            <a:xfrm>
              <a:off x="1485075" y="2415563"/>
              <a:ext cx="147900" cy="14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6;p70">
              <a:extLst>
                <a:ext uri="{FF2B5EF4-FFF2-40B4-BE49-F238E27FC236}">
                  <a16:creationId xmlns:a16="http://schemas.microsoft.com/office/drawing/2014/main" id="{5C61343C-605E-8BF5-9767-A1E4CF6FF2C7}"/>
                </a:ext>
              </a:extLst>
            </p:cNvPr>
            <p:cNvSpPr/>
            <p:nvPr/>
          </p:nvSpPr>
          <p:spPr>
            <a:xfrm>
              <a:off x="1704200" y="2415563"/>
              <a:ext cx="147900" cy="14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97;p70">
              <a:extLst>
                <a:ext uri="{FF2B5EF4-FFF2-40B4-BE49-F238E27FC236}">
                  <a16:creationId xmlns:a16="http://schemas.microsoft.com/office/drawing/2014/main" id="{F39E4D61-C0B3-A6A9-9417-277667EFBE79}"/>
                </a:ext>
              </a:extLst>
            </p:cNvPr>
            <p:cNvSpPr/>
            <p:nvPr/>
          </p:nvSpPr>
          <p:spPr>
            <a:xfrm>
              <a:off x="1923325" y="2415563"/>
              <a:ext cx="147900" cy="14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98;p70">
              <a:extLst>
                <a:ext uri="{FF2B5EF4-FFF2-40B4-BE49-F238E27FC236}">
                  <a16:creationId xmlns:a16="http://schemas.microsoft.com/office/drawing/2014/main" id="{75841FEE-9CF8-D47C-6436-83C439D22A04}"/>
                </a:ext>
              </a:extLst>
            </p:cNvPr>
            <p:cNvSpPr/>
            <p:nvPr/>
          </p:nvSpPr>
          <p:spPr>
            <a:xfrm>
              <a:off x="2142450" y="2415563"/>
              <a:ext cx="147900" cy="14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999;p70">
            <a:extLst>
              <a:ext uri="{FF2B5EF4-FFF2-40B4-BE49-F238E27FC236}">
                <a16:creationId xmlns:a16="http://schemas.microsoft.com/office/drawing/2014/main" id="{5A3705D2-B80C-DB1D-BA31-352B3B97A1CE}"/>
              </a:ext>
            </a:extLst>
          </p:cNvPr>
          <p:cNvGrpSpPr/>
          <p:nvPr/>
        </p:nvGrpSpPr>
        <p:grpSpPr>
          <a:xfrm rot="5400000">
            <a:off x="7852815" y="3475125"/>
            <a:ext cx="1024400" cy="147900"/>
            <a:chOff x="1265950" y="2415563"/>
            <a:chExt cx="1024400" cy="147900"/>
          </a:xfrm>
        </p:grpSpPr>
        <p:sp>
          <p:nvSpPr>
            <p:cNvPr id="21" name="Google Shape;1000;p70">
              <a:extLst>
                <a:ext uri="{FF2B5EF4-FFF2-40B4-BE49-F238E27FC236}">
                  <a16:creationId xmlns:a16="http://schemas.microsoft.com/office/drawing/2014/main" id="{CB0D8E31-60F5-D08D-8613-E6CE5CB6E2D8}"/>
                </a:ext>
              </a:extLst>
            </p:cNvPr>
            <p:cNvSpPr/>
            <p:nvPr/>
          </p:nvSpPr>
          <p:spPr>
            <a:xfrm>
              <a:off x="1265950" y="2415563"/>
              <a:ext cx="147900" cy="147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01;p70">
              <a:extLst>
                <a:ext uri="{FF2B5EF4-FFF2-40B4-BE49-F238E27FC236}">
                  <a16:creationId xmlns:a16="http://schemas.microsoft.com/office/drawing/2014/main" id="{4E67A7FE-1A03-E461-83AC-EEEBA7201677}"/>
                </a:ext>
              </a:extLst>
            </p:cNvPr>
            <p:cNvSpPr/>
            <p:nvPr/>
          </p:nvSpPr>
          <p:spPr>
            <a:xfrm>
              <a:off x="1485075" y="2415563"/>
              <a:ext cx="147900" cy="147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2;p70">
              <a:extLst>
                <a:ext uri="{FF2B5EF4-FFF2-40B4-BE49-F238E27FC236}">
                  <a16:creationId xmlns:a16="http://schemas.microsoft.com/office/drawing/2014/main" id="{87529632-A2DC-8FEC-0759-2D5D72007035}"/>
                </a:ext>
              </a:extLst>
            </p:cNvPr>
            <p:cNvSpPr/>
            <p:nvPr/>
          </p:nvSpPr>
          <p:spPr>
            <a:xfrm>
              <a:off x="1704200" y="2415563"/>
              <a:ext cx="147900" cy="14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03;p70">
              <a:extLst>
                <a:ext uri="{FF2B5EF4-FFF2-40B4-BE49-F238E27FC236}">
                  <a16:creationId xmlns:a16="http://schemas.microsoft.com/office/drawing/2014/main" id="{F4876924-8086-1DD6-7CB4-C9B42106B71E}"/>
                </a:ext>
              </a:extLst>
            </p:cNvPr>
            <p:cNvSpPr/>
            <p:nvPr/>
          </p:nvSpPr>
          <p:spPr>
            <a:xfrm>
              <a:off x="1923325" y="2415563"/>
              <a:ext cx="147900" cy="14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4;p70">
              <a:extLst>
                <a:ext uri="{FF2B5EF4-FFF2-40B4-BE49-F238E27FC236}">
                  <a16:creationId xmlns:a16="http://schemas.microsoft.com/office/drawing/2014/main" id="{BE0273D3-F996-F5E4-2574-08B3D966E046}"/>
                </a:ext>
              </a:extLst>
            </p:cNvPr>
            <p:cNvSpPr/>
            <p:nvPr/>
          </p:nvSpPr>
          <p:spPr>
            <a:xfrm>
              <a:off x="2142450" y="2415563"/>
              <a:ext cx="147900" cy="14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008;p70">
            <a:extLst>
              <a:ext uri="{FF2B5EF4-FFF2-40B4-BE49-F238E27FC236}">
                <a16:creationId xmlns:a16="http://schemas.microsoft.com/office/drawing/2014/main" id="{D502B1D8-1537-8CF6-E7D1-94814C197A43}"/>
              </a:ext>
            </a:extLst>
          </p:cNvPr>
          <p:cNvSpPr txBox="1"/>
          <p:nvPr/>
        </p:nvSpPr>
        <p:spPr>
          <a:xfrm>
            <a:off x="3893969" y="2592009"/>
            <a:ext cx="11883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Segment 2 </a:t>
            </a:r>
            <a:endParaRPr sz="180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" name="Google Shape;1008;p70">
            <a:extLst>
              <a:ext uri="{FF2B5EF4-FFF2-40B4-BE49-F238E27FC236}">
                <a16:creationId xmlns:a16="http://schemas.microsoft.com/office/drawing/2014/main" id="{9B92AAFF-A13E-8C7B-1DA5-362C9E9B9C37}"/>
              </a:ext>
            </a:extLst>
          </p:cNvPr>
          <p:cNvSpPr txBox="1"/>
          <p:nvPr/>
        </p:nvSpPr>
        <p:spPr>
          <a:xfrm>
            <a:off x="6411196" y="2579125"/>
            <a:ext cx="11883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Segment 1 </a:t>
            </a:r>
            <a:endParaRPr sz="180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" name="Google Shape;1691;p88">
            <a:extLst>
              <a:ext uri="{FF2B5EF4-FFF2-40B4-BE49-F238E27FC236}">
                <a16:creationId xmlns:a16="http://schemas.microsoft.com/office/drawing/2014/main" id="{3D72FC08-7DB3-63C8-BE53-61029AA52FDD}"/>
              </a:ext>
            </a:extLst>
          </p:cNvPr>
          <p:cNvSpPr txBox="1"/>
          <p:nvPr/>
        </p:nvSpPr>
        <p:spPr>
          <a:xfrm>
            <a:off x="3896675" y="2551491"/>
            <a:ext cx="1587156" cy="209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r>
              <a:rPr lang="en-US" dirty="0">
                <a:solidFill>
                  <a:srgbClr val="1C1917"/>
                </a:solidFill>
                <a:latin typeface="-apple-system"/>
              </a:rPr>
              <a:t>Fashion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Only Best</a:t>
            </a:r>
          </a:p>
          <a:p>
            <a:r>
              <a:rPr lang="en-US" dirty="0">
                <a:solidFill>
                  <a:srgbClr val="1C1917"/>
                </a:solidFill>
                <a:latin typeface="-apple-system"/>
              </a:rPr>
              <a:t>Internet/Magazine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Income</a:t>
            </a:r>
          </a:p>
          <a:p>
            <a:r>
              <a:rPr lang="en-US" dirty="0" err="1">
                <a:solidFill>
                  <a:srgbClr val="1C1917"/>
                </a:solidFill>
                <a:latin typeface="-apple-system"/>
              </a:rPr>
              <a:t>PeopleThnkMe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  <p:sp>
        <p:nvSpPr>
          <p:cNvPr id="29" name="Google Shape;1691;p88">
            <a:extLst>
              <a:ext uri="{FF2B5EF4-FFF2-40B4-BE49-F238E27FC236}">
                <a16:creationId xmlns:a16="http://schemas.microsoft.com/office/drawing/2014/main" id="{2463D35A-C98E-7950-8B21-F5B76A296C7F}"/>
              </a:ext>
            </a:extLst>
          </p:cNvPr>
          <p:cNvSpPr txBox="1"/>
          <p:nvPr/>
        </p:nvSpPr>
        <p:spPr>
          <a:xfrm>
            <a:off x="6477051" y="2368972"/>
            <a:ext cx="1477017" cy="209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r>
              <a:rPr lang="en-US" dirty="0">
                <a:solidFill>
                  <a:srgbClr val="1C1917"/>
                </a:solidFill>
                <a:latin typeface="-apple-system"/>
              </a:rPr>
              <a:t>Price</a:t>
            </a:r>
          </a:p>
          <a:p>
            <a:r>
              <a:rPr lang="en-US" dirty="0">
                <a:solidFill>
                  <a:srgbClr val="1C1917"/>
                </a:solidFill>
                <a:latin typeface="-apple-system"/>
              </a:rPr>
              <a:t>No Big Deal</a:t>
            </a:r>
          </a:p>
          <a:p>
            <a:r>
              <a:rPr lang="en-US" dirty="0">
                <a:solidFill>
                  <a:srgbClr val="1C1917"/>
                </a:solidFill>
                <a:latin typeface="-apple-system"/>
              </a:rPr>
              <a:t>Discounts</a:t>
            </a:r>
          </a:p>
          <a:p>
            <a:r>
              <a:rPr lang="en-US" dirty="0">
                <a:solidFill>
                  <a:srgbClr val="1C1917"/>
                </a:solidFill>
                <a:latin typeface="-apple-system"/>
              </a:rPr>
              <a:t>Age</a:t>
            </a:r>
          </a:p>
          <a:p>
            <a:endParaRPr lang="en-US" dirty="0">
              <a:solidFill>
                <a:srgbClr val="1C1917"/>
              </a:solidFill>
              <a:latin typeface="-apple-system"/>
            </a:endParaRPr>
          </a:p>
        </p:txBody>
      </p:sp>
      <p:sp>
        <p:nvSpPr>
          <p:cNvPr id="30" name="Google Shape;1691;p88">
            <a:extLst>
              <a:ext uri="{FF2B5EF4-FFF2-40B4-BE49-F238E27FC236}">
                <a16:creationId xmlns:a16="http://schemas.microsoft.com/office/drawing/2014/main" id="{63EAF12E-5322-4163-8554-2B45E7F499DC}"/>
              </a:ext>
            </a:extLst>
          </p:cNvPr>
          <p:cNvSpPr txBox="1"/>
          <p:nvPr/>
        </p:nvSpPr>
        <p:spPr>
          <a:xfrm>
            <a:off x="384888" y="1271950"/>
            <a:ext cx="2662616" cy="209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Segment 2 holds 75% potential buyers. Price is not their main consideration while making a purchase.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9"/>
          <p:cNvSpPr txBox="1">
            <a:spLocks noGrp="1"/>
          </p:cNvSpPr>
          <p:nvPr>
            <p:ph type="ctrTitle"/>
          </p:nvPr>
        </p:nvSpPr>
        <p:spPr>
          <a:xfrm>
            <a:off x="1574224" y="1881863"/>
            <a:ext cx="579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—Case </a:t>
            </a:r>
            <a:r>
              <a:rPr lang="en" dirty="0">
                <a:solidFill>
                  <a:schemeClr val="dk2"/>
                </a:solidFill>
              </a:rPr>
              <a:t>Question 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11" name="Google Shape;711;p59"/>
          <p:cNvSpPr txBox="1">
            <a:spLocks noGrp="1"/>
          </p:cNvSpPr>
          <p:nvPr>
            <p:ph type="subTitle" idx="1"/>
          </p:nvPr>
        </p:nvSpPr>
        <p:spPr>
          <a:xfrm>
            <a:off x="1676700" y="2229667"/>
            <a:ext cx="5790600" cy="1482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specific advertising and retailing programs would allow the company’s new offerings, Timeless and Infinity, to target their potential respective buyers most effectively?</a:t>
            </a:r>
          </a:p>
        </p:txBody>
      </p:sp>
      <p:pic>
        <p:nvPicPr>
          <p:cNvPr id="713" name="Google Shape;713;p59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67288" y="10554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l="47480" t="6693" r="44094" b="81710"/>
          <a:stretch/>
        </p:blipFill>
        <p:spPr>
          <a:xfrm rot="10800000" flipH="1">
            <a:off x="867987" y="4414950"/>
            <a:ext cx="368700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9300" y="94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276014" y="4543835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745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0650D17F-58CB-EA0D-CCC3-07D420D9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891" y="4257112"/>
            <a:ext cx="1854202" cy="13906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7D65DEC-CDC4-44B8-456C-D9C9793D6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748940" y="70139"/>
            <a:ext cx="2242659" cy="847638"/>
          </a:xfrm>
        </p:spPr>
        <p:txBody>
          <a:bodyPr/>
          <a:lstStyle/>
          <a:p>
            <a:pPr algn="ctr"/>
            <a:r>
              <a:rPr lang="en-US" sz="1400" dirty="0"/>
              <a:t>Presented By:</a:t>
            </a:r>
          </a:p>
        </p:txBody>
      </p:sp>
      <p:sp>
        <p:nvSpPr>
          <p:cNvPr id="9" name="Google Shape;580;p52">
            <a:extLst>
              <a:ext uri="{FF2B5EF4-FFF2-40B4-BE49-F238E27FC236}">
                <a16:creationId xmlns:a16="http://schemas.microsoft.com/office/drawing/2014/main" id="{07A8B2D5-7EBC-6F99-B46E-B95539518011}"/>
              </a:ext>
            </a:extLst>
          </p:cNvPr>
          <p:cNvSpPr/>
          <p:nvPr/>
        </p:nvSpPr>
        <p:spPr>
          <a:xfrm>
            <a:off x="7131668" y="996425"/>
            <a:ext cx="1734425" cy="6977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tx1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          </a:t>
            </a:r>
            <a:r>
              <a:rPr lang="en-US" sz="1050" b="1" dirty="0" err="1">
                <a:solidFill>
                  <a:schemeClr val="tx1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Sukhman</a:t>
            </a:r>
            <a:endParaRPr lang="en-US" sz="1050" b="1" dirty="0">
              <a:solidFill>
                <a:schemeClr val="tx1"/>
              </a:solidFill>
              <a:latin typeface="ADLaM Display" panose="020F0502020204030204" pitchFamily="34" charset="0"/>
              <a:cs typeface="ADLaM Display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ADLaM Display" panose="02010000000000000000" pitchFamily="2" charset="77"/>
                <a:cs typeface="Calibri" panose="020F0502020204030204" pitchFamily="34" charset="0"/>
              </a:rPr>
              <a:t>                  </a:t>
            </a:r>
            <a:endParaRPr sz="1000" dirty="0">
              <a:solidFill>
                <a:schemeClr val="tx1"/>
              </a:solidFill>
              <a:latin typeface="Calibri" panose="020F0502020204030204" pitchFamily="34" charset="0"/>
              <a:ea typeface="ADLaM Display" panose="02010000000000000000" pitchFamily="2" charset="77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1256D8-6BFB-139C-C48F-62BB07A6A633}"/>
              </a:ext>
            </a:extLst>
          </p:cNvPr>
          <p:cNvSpPr/>
          <p:nvPr/>
        </p:nvSpPr>
        <p:spPr>
          <a:xfrm>
            <a:off x="6626408" y="996381"/>
            <a:ext cx="770965" cy="697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</a:t>
            </a:r>
          </a:p>
        </p:txBody>
      </p:sp>
      <p:sp>
        <p:nvSpPr>
          <p:cNvPr id="19" name="Google Shape;388;p42">
            <a:extLst>
              <a:ext uri="{FF2B5EF4-FFF2-40B4-BE49-F238E27FC236}">
                <a16:creationId xmlns:a16="http://schemas.microsoft.com/office/drawing/2014/main" id="{76CD2021-88FB-FF0C-913C-39A8D1C3AFE6}"/>
              </a:ext>
            </a:extLst>
          </p:cNvPr>
          <p:cNvSpPr txBox="1">
            <a:spLocks/>
          </p:cNvSpPr>
          <p:nvPr/>
        </p:nvSpPr>
        <p:spPr>
          <a:xfrm flipH="1">
            <a:off x="656991" y="3026325"/>
            <a:ext cx="5313848" cy="64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7300" dirty="0">
                <a:solidFill>
                  <a:schemeClr val="lt2"/>
                </a:solidFill>
              </a:rPr>
              <a:t>PBG </a:t>
            </a:r>
            <a:br>
              <a:rPr lang="en-US" sz="7300" dirty="0">
                <a:solidFill>
                  <a:schemeClr val="lt2"/>
                </a:solidFill>
              </a:rPr>
            </a:br>
            <a:r>
              <a:rPr lang="en-US" sz="5400" dirty="0"/>
              <a:t>Pacific Brands Ltd </a:t>
            </a:r>
          </a:p>
        </p:txBody>
      </p:sp>
      <p:sp>
        <p:nvSpPr>
          <p:cNvPr id="20" name="Google Shape;477;p46">
            <a:extLst>
              <a:ext uri="{FF2B5EF4-FFF2-40B4-BE49-F238E27FC236}">
                <a16:creationId xmlns:a16="http://schemas.microsoft.com/office/drawing/2014/main" id="{C8618E18-E4E2-04FB-6344-8FC45EE343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55505" y="2399812"/>
            <a:ext cx="4753403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business case is about the underwear and apparel company Pacific Brands Limited (PBG) and the challenges facing its CEO Sue Morphet.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580;p52">
            <a:extLst>
              <a:ext uri="{FF2B5EF4-FFF2-40B4-BE49-F238E27FC236}">
                <a16:creationId xmlns:a16="http://schemas.microsoft.com/office/drawing/2014/main" id="{F9C6A818-7B15-A5F5-872E-6F9D0986BF77}"/>
              </a:ext>
            </a:extLst>
          </p:cNvPr>
          <p:cNvSpPr/>
          <p:nvPr/>
        </p:nvSpPr>
        <p:spPr>
          <a:xfrm>
            <a:off x="7130183" y="1928905"/>
            <a:ext cx="1734425" cy="6977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tx1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          Anna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endParaRPr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474831-D632-06A4-81F2-909B4B984E0D}"/>
              </a:ext>
            </a:extLst>
          </p:cNvPr>
          <p:cNvSpPr/>
          <p:nvPr/>
        </p:nvSpPr>
        <p:spPr>
          <a:xfrm>
            <a:off x="6626406" y="1928861"/>
            <a:ext cx="770965" cy="697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23" name="Google Shape;580;p52">
            <a:extLst>
              <a:ext uri="{FF2B5EF4-FFF2-40B4-BE49-F238E27FC236}">
                <a16:creationId xmlns:a16="http://schemas.microsoft.com/office/drawing/2014/main" id="{9C2D231D-FF6E-5412-3D6D-140C8745A8C7}"/>
              </a:ext>
            </a:extLst>
          </p:cNvPr>
          <p:cNvSpPr/>
          <p:nvPr/>
        </p:nvSpPr>
        <p:spPr>
          <a:xfrm>
            <a:off x="7130183" y="2808151"/>
            <a:ext cx="1734425" cy="6977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tx1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          Aqeel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endParaRPr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Google Shape;580;p52">
            <a:extLst>
              <a:ext uri="{FF2B5EF4-FFF2-40B4-BE49-F238E27FC236}">
                <a16:creationId xmlns:a16="http://schemas.microsoft.com/office/drawing/2014/main" id="{772E4AFA-6B23-C053-22AB-57B032747C11}"/>
              </a:ext>
            </a:extLst>
          </p:cNvPr>
          <p:cNvSpPr/>
          <p:nvPr/>
        </p:nvSpPr>
        <p:spPr>
          <a:xfrm>
            <a:off x="7130182" y="3675288"/>
            <a:ext cx="1734425" cy="6977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tx1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          Adeel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endParaRPr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2520D6-E9B5-EC4A-EF0A-D53E45483AB6}"/>
              </a:ext>
            </a:extLst>
          </p:cNvPr>
          <p:cNvSpPr/>
          <p:nvPr/>
        </p:nvSpPr>
        <p:spPr>
          <a:xfrm>
            <a:off x="6638615" y="2795998"/>
            <a:ext cx="770965" cy="697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2B62090-649D-B7DB-DA9C-EA919DA0C989}"/>
              </a:ext>
            </a:extLst>
          </p:cNvPr>
          <p:cNvSpPr/>
          <p:nvPr/>
        </p:nvSpPr>
        <p:spPr>
          <a:xfrm>
            <a:off x="6650824" y="3663135"/>
            <a:ext cx="770965" cy="6977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</a:t>
            </a:r>
          </a:p>
        </p:txBody>
      </p:sp>
      <p:pic>
        <p:nvPicPr>
          <p:cNvPr id="27" name="Google Shape;1677;p87">
            <a:extLst>
              <a:ext uri="{FF2B5EF4-FFF2-40B4-BE49-F238E27FC236}">
                <a16:creationId xmlns:a16="http://schemas.microsoft.com/office/drawing/2014/main" id="{F4B06B6D-C286-B583-3D1A-CE19A661D8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678731" y="815700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677;p87">
            <a:extLst>
              <a:ext uri="{FF2B5EF4-FFF2-40B4-BE49-F238E27FC236}">
                <a16:creationId xmlns:a16="http://schemas.microsoft.com/office/drawing/2014/main" id="{E9FCDAC7-3141-7810-0039-3EE701C894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78972" y="4358704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02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1;p78">
            <a:extLst>
              <a:ext uri="{FF2B5EF4-FFF2-40B4-BE49-F238E27FC236}">
                <a16:creationId xmlns:a16="http://schemas.microsoft.com/office/drawing/2014/main" id="{0B2D6B60-C476-663B-F8A5-266AF2335138}"/>
              </a:ext>
            </a:extLst>
          </p:cNvPr>
          <p:cNvSpPr txBox="1"/>
          <p:nvPr/>
        </p:nvSpPr>
        <p:spPr>
          <a:xfrm>
            <a:off x="614844" y="1193532"/>
            <a:ext cx="19260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Infinity</a:t>
            </a:r>
            <a:endParaRPr sz="20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" name="Google Shape;1402;p78">
            <a:extLst>
              <a:ext uri="{FF2B5EF4-FFF2-40B4-BE49-F238E27FC236}">
                <a16:creationId xmlns:a16="http://schemas.microsoft.com/office/drawing/2014/main" id="{4F711FE4-98DC-BB27-D232-3E9C751EA3A6}"/>
              </a:ext>
            </a:extLst>
          </p:cNvPr>
          <p:cNvSpPr txBox="1"/>
          <p:nvPr/>
        </p:nvSpPr>
        <p:spPr>
          <a:xfrm>
            <a:off x="6491725" y="1207686"/>
            <a:ext cx="19260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Timeless</a:t>
            </a:r>
            <a:endParaRPr sz="20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oogle Shape;1405;p78">
            <a:extLst>
              <a:ext uri="{FF2B5EF4-FFF2-40B4-BE49-F238E27FC236}">
                <a16:creationId xmlns:a16="http://schemas.microsoft.com/office/drawing/2014/main" id="{6F7D3EE5-ACBD-7CB6-EC53-508EE1908463}"/>
              </a:ext>
            </a:extLst>
          </p:cNvPr>
          <p:cNvGrpSpPr/>
          <p:nvPr/>
        </p:nvGrpSpPr>
        <p:grpSpPr>
          <a:xfrm>
            <a:off x="366160" y="1516869"/>
            <a:ext cx="59400" cy="3217200"/>
            <a:chOff x="1085863" y="1516869"/>
            <a:chExt cx="59400" cy="3217200"/>
          </a:xfrm>
        </p:grpSpPr>
        <p:cxnSp>
          <p:nvCxnSpPr>
            <p:cNvPr id="9" name="Google Shape;1406;p78">
              <a:extLst>
                <a:ext uri="{FF2B5EF4-FFF2-40B4-BE49-F238E27FC236}">
                  <a16:creationId xmlns:a16="http://schemas.microsoft.com/office/drawing/2014/main" id="{8AF38B1C-65F4-A391-C1A5-A1F0C1B7377E}"/>
                </a:ext>
              </a:extLst>
            </p:cNvPr>
            <p:cNvCxnSpPr/>
            <p:nvPr/>
          </p:nvCxnSpPr>
          <p:spPr>
            <a:xfrm>
              <a:off x="1114425" y="1516869"/>
              <a:ext cx="0" cy="32172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1407;p78">
              <a:extLst>
                <a:ext uri="{FF2B5EF4-FFF2-40B4-BE49-F238E27FC236}">
                  <a16:creationId xmlns:a16="http://schemas.microsoft.com/office/drawing/2014/main" id="{1F558278-6E87-8677-9AD2-A8A358CB8AFB}"/>
                </a:ext>
              </a:extLst>
            </p:cNvPr>
            <p:cNvSpPr/>
            <p:nvPr/>
          </p:nvSpPr>
          <p:spPr>
            <a:xfrm>
              <a:off x="1085863" y="2403165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08;p78">
              <a:extLst>
                <a:ext uri="{FF2B5EF4-FFF2-40B4-BE49-F238E27FC236}">
                  <a16:creationId xmlns:a16="http://schemas.microsoft.com/office/drawing/2014/main" id="{692DD515-EB1D-C431-B772-64480A796924}"/>
                </a:ext>
              </a:extLst>
            </p:cNvPr>
            <p:cNvSpPr/>
            <p:nvPr/>
          </p:nvSpPr>
          <p:spPr>
            <a:xfrm>
              <a:off x="1085863" y="3218743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9;p78">
              <a:extLst>
                <a:ext uri="{FF2B5EF4-FFF2-40B4-BE49-F238E27FC236}">
                  <a16:creationId xmlns:a16="http://schemas.microsoft.com/office/drawing/2014/main" id="{2D89B663-20C5-0531-970E-70518595DBEF}"/>
                </a:ext>
              </a:extLst>
            </p:cNvPr>
            <p:cNvSpPr/>
            <p:nvPr/>
          </p:nvSpPr>
          <p:spPr>
            <a:xfrm>
              <a:off x="1085863" y="4034321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410;p78">
            <a:extLst>
              <a:ext uri="{FF2B5EF4-FFF2-40B4-BE49-F238E27FC236}">
                <a16:creationId xmlns:a16="http://schemas.microsoft.com/office/drawing/2014/main" id="{2B15E969-1458-650A-8DB6-DC990B1F1726}"/>
              </a:ext>
            </a:extLst>
          </p:cNvPr>
          <p:cNvGrpSpPr/>
          <p:nvPr/>
        </p:nvGrpSpPr>
        <p:grpSpPr>
          <a:xfrm>
            <a:off x="8609284" y="1516869"/>
            <a:ext cx="59400" cy="3217200"/>
            <a:chOff x="8001013" y="1516869"/>
            <a:chExt cx="59400" cy="3217200"/>
          </a:xfrm>
        </p:grpSpPr>
        <p:cxnSp>
          <p:nvCxnSpPr>
            <p:cNvPr id="14" name="Google Shape;1411;p78">
              <a:extLst>
                <a:ext uri="{FF2B5EF4-FFF2-40B4-BE49-F238E27FC236}">
                  <a16:creationId xmlns:a16="http://schemas.microsoft.com/office/drawing/2014/main" id="{77779A89-A693-53BF-5D60-56599DD148E2}"/>
                </a:ext>
              </a:extLst>
            </p:cNvPr>
            <p:cNvCxnSpPr/>
            <p:nvPr/>
          </p:nvCxnSpPr>
          <p:spPr>
            <a:xfrm>
              <a:off x="8029575" y="1516869"/>
              <a:ext cx="0" cy="32172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1412;p78">
              <a:extLst>
                <a:ext uri="{FF2B5EF4-FFF2-40B4-BE49-F238E27FC236}">
                  <a16:creationId xmlns:a16="http://schemas.microsoft.com/office/drawing/2014/main" id="{D5E8166C-21CF-5387-07C6-C1192D1630B3}"/>
                </a:ext>
              </a:extLst>
            </p:cNvPr>
            <p:cNvSpPr/>
            <p:nvPr/>
          </p:nvSpPr>
          <p:spPr>
            <a:xfrm>
              <a:off x="8001013" y="2403165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13;p78">
              <a:extLst>
                <a:ext uri="{FF2B5EF4-FFF2-40B4-BE49-F238E27FC236}">
                  <a16:creationId xmlns:a16="http://schemas.microsoft.com/office/drawing/2014/main" id="{5CADD66B-31A3-9D1D-E085-43E0927FFBF7}"/>
                </a:ext>
              </a:extLst>
            </p:cNvPr>
            <p:cNvSpPr/>
            <p:nvPr/>
          </p:nvSpPr>
          <p:spPr>
            <a:xfrm>
              <a:off x="8001013" y="3218743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14;p78">
              <a:extLst>
                <a:ext uri="{FF2B5EF4-FFF2-40B4-BE49-F238E27FC236}">
                  <a16:creationId xmlns:a16="http://schemas.microsoft.com/office/drawing/2014/main" id="{57B3ADCE-1F98-386B-D970-D74885D3421F}"/>
                </a:ext>
              </a:extLst>
            </p:cNvPr>
            <p:cNvSpPr/>
            <p:nvPr/>
          </p:nvSpPr>
          <p:spPr>
            <a:xfrm>
              <a:off x="8001013" y="4034321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oogle Shape;1416;p78">
            <a:extLst>
              <a:ext uri="{FF2B5EF4-FFF2-40B4-BE49-F238E27FC236}">
                <a16:creationId xmlns:a16="http://schemas.microsoft.com/office/drawing/2014/main" id="{18783CF7-1FA2-AE11-3360-A41750C191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8251030" y="68605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417;p78">
            <a:extLst>
              <a:ext uri="{FF2B5EF4-FFF2-40B4-BE49-F238E27FC236}">
                <a16:creationId xmlns:a16="http://schemas.microsoft.com/office/drawing/2014/main" id="{381F8818-4622-4D3E-B62F-E1FF78E96D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75491" y="620157"/>
            <a:ext cx="254775" cy="395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" name="Google Shape;1403;p78">
            <a:extLst>
              <a:ext uri="{FF2B5EF4-FFF2-40B4-BE49-F238E27FC236}">
                <a16:creationId xmlns:a16="http://schemas.microsoft.com/office/drawing/2014/main" id="{1D386D5A-43C2-037C-DB1D-5478A5FA9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14302"/>
              </p:ext>
            </p:extLst>
          </p:nvPr>
        </p:nvGraphicFramePr>
        <p:xfrm>
          <a:off x="939045" y="792666"/>
          <a:ext cx="7415126" cy="609570"/>
        </p:xfrm>
        <a:graphic>
          <a:graphicData uri="http://schemas.openxmlformats.org/drawingml/2006/table">
            <a:tbl>
              <a:tblPr>
                <a:noFill/>
                <a:tableStyleId>{75845D55-697E-470E-812B-10AB9DE328BA}</a:tableStyleId>
              </a:tblPr>
              <a:tblGrid>
                <a:gridCol w="7415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19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Understand the audience and communicate the brand uniqueness.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Specific programs to effectively target potential consumers for Timeless and Infinity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360000" marR="360000" marT="91425" marB="91425" anchor="ctr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5B5B9A2D-7027-7858-0A6D-9C84982DB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22" y="1800887"/>
            <a:ext cx="1429755" cy="2954511"/>
          </a:xfrm>
          <a:prstGeom prst="rect">
            <a:avLst/>
          </a:prstGeom>
        </p:spPr>
      </p:pic>
      <p:graphicFrame>
        <p:nvGraphicFramePr>
          <p:cNvPr id="23" name="Google Shape;1403;p78">
            <a:extLst>
              <a:ext uri="{FF2B5EF4-FFF2-40B4-BE49-F238E27FC236}">
                <a16:creationId xmlns:a16="http://schemas.microsoft.com/office/drawing/2014/main" id="{AAC9A040-AC0A-839D-D17F-6276403D9E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4869724"/>
              </p:ext>
            </p:extLst>
          </p:nvPr>
        </p:nvGraphicFramePr>
        <p:xfrm>
          <a:off x="1798652" y="2044279"/>
          <a:ext cx="2702592" cy="2103090"/>
        </p:xfrm>
        <a:graphic>
          <a:graphicData uri="http://schemas.openxmlformats.org/drawingml/2006/table">
            <a:tbl>
              <a:tblPr>
                <a:noFill/>
                <a:tableStyleId>{75845D55-697E-470E-812B-10AB9DE328BA}</a:tableStyleId>
              </a:tblPr>
              <a:tblGrid>
                <a:gridCol w="2702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696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Advertising in fashion magazines/blogs showcasing bold trends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Instagram/influencer campaigns modeling the bras in eye catching outfits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360000" marR="360000" marT="91425" marB="91425" anchor="ctr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Google Shape;1404;p78">
            <a:extLst>
              <a:ext uri="{FF2B5EF4-FFF2-40B4-BE49-F238E27FC236}">
                <a16:creationId xmlns:a16="http://schemas.microsoft.com/office/drawing/2014/main" id="{318F3494-7CB4-8AD4-2D50-9B6779B84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575192"/>
              </p:ext>
            </p:extLst>
          </p:nvPr>
        </p:nvGraphicFramePr>
        <p:xfrm>
          <a:off x="4358463" y="1565031"/>
          <a:ext cx="2771165" cy="2630499"/>
        </p:xfrm>
        <a:graphic>
          <a:graphicData uri="http://schemas.openxmlformats.org/drawingml/2006/table">
            <a:tbl>
              <a:tblPr>
                <a:noFill/>
                <a:tableStyleId>{75845D55-697E-470E-812B-10AB9DE328BA}</a:tableStyleId>
              </a:tblPr>
              <a:tblGrid>
                <a:gridCol w="27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0499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Advertising in home &amp; lifestyle magazines focusing on quality over trends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Catalogs/mailers with customer testimonials about comfort and fit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360000" marR="360000" marT="91425" marB="91425" anchor="ctr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3C21284E-4365-1948-AEF7-804C0C9A3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44" y="1905171"/>
            <a:ext cx="1409725" cy="3028141"/>
          </a:xfrm>
          <a:prstGeom prst="rect">
            <a:avLst/>
          </a:prstGeom>
        </p:spPr>
      </p:pic>
      <p:sp>
        <p:nvSpPr>
          <p:cNvPr id="28" name="Google Shape;1400;p78">
            <a:extLst>
              <a:ext uri="{FF2B5EF4-FFF2-40B4-BE49-F238E27FC236}">
                <a16:creationId xmlns:a16="http://schemas.microsoft.com/office/drawing/2014/main" id="{4D4149A1-4E78-003C-BE1E-C66145AE59E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00" y="334985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Advertising and Retailing Programs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22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0;p78">
            <a:extLst>
              <a:ext uri="{FF2B5EF4-FFF2-40B4-BE49-F238E27FC236}">
                <a16:creationId xmlns:a16="http://schemas.microsoft.com/office/drawing/2014/main" id="{9D7B092D-0815-B664-6671-A5B5FED672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Advertising and Retailing Programs</a:t>
            </a:r>
            <a:endParaRPr dirty="0"/>
          </a:p>
        </p:txBody>
      </p:sp>
      <p:sp>
        <p:nvSpPr>
          <p:cNvPr id="6" name="Google Shape;1401;p78">
            <a:extLst>
              <a:ext uri="{FF2B5EF4-FFF2-40B4-BE49-F238E27FC236}">
                <a16:creationId xmlns:a16="http://schemas.microsoft.com/office/drawing/2014/main" id="{872F0316-560A-6D9F-3BE7-8959A4405C79}"/>
              </a:ext>
            </a:extLst>
          </p:cNvPr>
          <p:cNvSpPr txBox="1"/>
          <p:nvPr/>
        </p:nvSpPr>
        <p:spPr>
          <a:xfrm>
            <a:off x="625118" y="1605514"/>
            <a:ext cx="19260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Infinity</a:t>
            </a:r>
            <a:endParaRPr sz="20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" name="Google Shape;1402;p78">
            <a:extLst>
              <a:ext uri="{FF2B5EF4-FFF2-40B4-BE49-F238E27FC236}">
                <a16:creationId xmlns:a16="http://schemas.microsoft.com/office/drawing/2014/main" id="{A96F9011-0BD4-35A5-4C3A-40E045F657CF}"/>
              </a:ext>
            </a:extLst>
          </p:cNvPr>
          <p:cNvSpPr txBox="1"/>
          <p:nvPr/>
        </p:nvSpPr>
        <p:spPr>
          <a:xfrm>
            <a:off x="6477505" y="1643250"/>
            <a:ext cx="19260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Timeless</a:t>
            </a:r>
            <a:endParaRPr sz="20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8" name="Google Shape;1404;p78">
            <a:extLst>
              <a:ext uri="{FF2B5EF4-FFF2-40B4-BE49-F238E27FC236}">
                <a16:creationId xmlns:a16="http://schemas.microsoft.com/office/drawing/2014/main" id="{1457DAA1-4910-5A9A-0541-1D9525402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123270"/>
              </p:ext>
            </p:extLst>
          </p:nvPr>
        </p:nvGraphicFramePr>
        <p:xfrm>
          <a:off x="5596519" y="2150483"/>
          <a:ext cx="3152325" cy="1676370"/>
        </p:xfrm>
        <a:graphic>
          <a:graphicData uri="http://schemas.openxmlformats.org/drawingml/2006/table">
            <a:tbl>
              <a:tblPr>
                <a:noFill/>
                <a:tableStyleId>{75845D55-697E-470E-812B-10AB9DE328BA}</a:tableStyleId>
              </a:tblPr>
              <a:tblGrid>
                <a:gridCol w="315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06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In-store displays that are readily available, established brands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In-store fit specialists to assist with bra selection and perfect fit and comfort or a loyalty program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360000" marR="360000" marT="91425" marB="91425" anchor="ctr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Google Shape;1405;p78">
            <a:extLst>
              <a:ext uri="{FF2B5EF4-FFF2-40B4-BE49-F238E27FC236}">
                <a16:creationId xmlns:a16="http://schemas.microsoft.com/office/drawing/2014/main" id="{B32D030B-101F-2C4C-A8F3-AC3FD9D3B27D}"/>
              </a:ext>
            </a:extLst>
          </p:cNvPr>
          <p:cNvGrpSpPr/>
          <p:nvPr/>
        </p:nvGrpSpPr>
        <p:grpSpPr>
          <a:xfrm>
            <a:off x="395156" y="1801150"/>
            <a:ext cx="47589" cy="2435449"/>
            <a:chOff x="1085863" y="1516869"/>
            <a:chExt cx="59400" cy="3217200"/>
          </a:xfrm>
        </p:grpSpPr>
        <p:cxnSp>
          <p:nvCxnSpPr>
            <p:cNvPr id="10" name="Google Shape;1406;p78">
              <a:extLst>
                <a:ext uri="{FF2B5EF4-FFF2-40B4-BE49-F238E27FC236}">
                  <a16:creationId xmlns:a16="http://schemas.microsoft.com/office/drawing/2014/main" id="{908A3766-D951-5209-33EB-D44E4F3404D3}"/>
                </a:ext>
              </a:extLst>
            </p:cNvPr>
            <p:cNvCxnSpPr/>
            <p:nvPr/>
          </p:nvCxnSpPr>
          <p:spPr>
            <a:xfrm>
              <a:off x="1114425" y="1516869"/>
              <a:ext cx="0" cy="32172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407;p78">
              <a:extLst>
                <a:ext uri="{FF2B5EF4-FFF2-40B4-BE49-F238E27FC236}">
                  <a16:creationId xmlns:a16="http://schemas.microsoft.com/office/drawing/2014/main" id="{C671B322-B51F-FA9D-8451-C9FA29AECCAA}"/>
                </a:ext>
              </a:extLst>
            </p:cNvPr>
            <p:cNvSpPr/>
            <p:nvPr/>
          </p:nvSpPr>
          <p:spPr>
            <a:xfrm>
              <a:off x="1085863" y="2403165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8;p78">
              <a:extLst>
                <a:ext uri="{FF2B5EF4-FFF2-40B4-BE49-F238E27FC236}">
                  <a16:creationId xmlns:a16="http://schemas.microsoft.com/office/drawing/2014/main" id="{2B03EB76-36C4-9310-A309-D72D1B135F07}"/>
                </a:ext>
              </a:extLst>
            </p:cNvPr>
            <p:cNvSpPr/>
            <p:nvPr/>
          </p:nvSpPr>
          <p:spPr>
            <a:xfrm>
              <a:off x="1085863" y="3218743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09;p78">
              <a:extLst>
                <a:ext uri="{FF2B5EF4-FFF2-40B4-BE49-F238E27FC236}">
                  <a16:creationId xmlns:a16="http://schemas.microsoft.com/office/drawing/2014/main" id="{D87D1655-D272-608E-5F4F-263EDB6E34C8}"/>
                </a:ext>
              </a:extLst>
            </p:cNvPr>
            <p:cNvSpPr/>
            <p:nvPr/>
          </p:nvSpPr>
          <p:spPr>
            <a:xfrm>
              <a:off x="1085863" y="4034321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oogle Shape;1415;p78">
            <a:extLst>
              <a:ext uri="{FF2B5EF4-FFF2-40B4-BE49-F238E27FC236}">
                <a16:creationId xmlns:a16="http://schemas.microsoft.com/office/drawing/2014/main" id="{E2458D86-D676-56EB-2181-29010D0774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601825" y="1801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6;p78">
            <a:extLst>
              <a:ext uri="{FF2B5EF4-FFF2-40B4-BE49-F238E27FC236}">
                <a16:creationId xmlns:a16="http://schemas.microsoft.com/office/drawing/2014/main" id="{A9186FE6-7A91-A590-6DC2-7F995870E0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4454871" y="3943613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17;p78">
            <a:extLst>
              <a:ext uri="{FF2B5EF4-FFF2-40B4-BE49-F238E27FC236}">
                <a16:creationId xmlns:a16="http://schemas.microsoft.com/office/drawing/2014/main" id="{0B47A8B5-96E6-F519-C69C-460564723A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283575" y="2213250"/>
            <a:ext cx="254775" cy="395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Google Shape;1403;p78">
            <a:extLst>
              <a:ext uri="{FF2B5EF4-FFF2-40B4-BE49-F238E27FC236}">
                <a16:creationId xmlns:a16="http://schemas.microsoft.com/office/drawing/2014/main" id="{C8F40715-78D0-7CEE-9DC3-E94746110485}"/>
              </a:ext>
            </a:extLst>
          </p:cNvPr>
          <p:cNvGraphicFramePr/>
          <p:nvPr/>
        </p:nvGraphicFramePr>
        <p:xfrm>
          <a:off x="1212505" y="833372"/>
          <a:ext cx="7415126" cy="423199"/>
        </p:xfrm>
        <a:graphic>
          <a:graphicData uri="http://schemas.openxmlformats.org/drawingml/2006/table">
            <a:tbl>
              <a:tblPr>
                <a:noFill/>
                <a:tableStyleId>{75845D55-697E-470E-812B-10AB9DE328BA}</a:tableStyleId>
              </a:tblPr>
              <a:tblGrid>
                <a:gridCol w="7415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19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Specific programs to effectively target potential consumers for Timeless and Infinity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360000" marR="360000" marT="91425" marB="91425" anchor="ctr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C4FC20CC-CFA5-CE2B-22A1-00AE74B6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066"/>
          <a:stretch/>
        </p:blipFill>
        <p:spPr>
          <a:xfrm>
            <a:off x="4068753" y="1999075"/>
            <a:ext cx="970220" cy="1265885"/>
          </a:xfrm>
          <a:prstGeom prst="rect">
            <a:avLst/>
          </a:prstGeom>
        </p:spPr>
      </p:pic>
      <p:grpSp>
        <p:nvGrpSpPr>
          <p:cNvPr id="19" name="Google Shape;1405;p78">
            <a:extLst>
              <a:ext uri="{FF2B5EF4-FFF2-40B4-BE49-F238E27FC236}">
                <a16:creationId xmlns:a16="http://schemas.microsoft.com/office/drawing/2014/main" id="{4FA38829-D749-FC0D-0CB9-4ADD886CC275}"/>
              </a:ext>
            </a:extLst>
          </p:cNvPr>
          <p:cNvGrpSpPr/>
          <p:nvPr/>
        </p:nvGrpSpPr>
        <p:grpSpPr>
          <a:xfrm>
            <a:off x="8659395" y="1801149"/>
            <a:ext cx="47589" cy="2435449"/>
            <a:chOff x="1085863" y="1516869"/>
            <a:chExt cx="59400" cy="3217200"/>
          </a:xfrm>
        </p:grpSpPr>
        <p:cxnSp>
          <p:nvCxnSpPr>
            <p:cNvPr id="21" name="Google Shape;1406;p78">
              <a:extLst>
                <a:ext uri="{FF2B5EF4-FFF2-40B4-BE49-F238E27FC236}">
                  <a16:creationId xmlns:a16="http://schemas.microsoft.com/office/drawing/2014/main" id="{AFE87F12-132B-8871-0016-44624E4BA24A}"/>
                </a:ext>
              </a:extLst>
            </p:cNvPr>
            <p:cNvCxnSpPr/>
            <p:nvPr/>
          </p:nvCxnSpPr>
          <p:spPr>
            <a:xfrm>
              <a:off x="1114425" y="1516869"/>
              <a:ext cx="0" cy="32172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1407;p78">
              <a:extLst>
                <a:ext uri="{FF2B5EF4-FFF2-40B4-BE49-F238E27FC236}">
                  <a16:creationId xmlns:a16="http://schemas.microsoft.com/office/drawing/2014/main" id="{FF406ECA-8835-9DEE-4581-A60CAD2A81B2}"/>
                </a:ext>
              </a:extLst>
            </p:cNvPr>
            <p:cNvSpPr/>
            <p:nvPr/>
          </p:nvSpPr>
          <p:spPr>
            <a:xfrm>
              <a:off x="1085863" y="2403165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8;p78">
              <a:extLst>
                <a:ext uri="{FF2B5EF4-FFF2-40B4-BE49-F238E27FC236}">
                  <a16:creationId xmlns:a16="http://schemas.microsoft.com/office/drawing/2014/main" id="{B8A0807D-7139-143D-8175-B784621D8228}"/>
                </a:ext>
              </a:extLst>
            </p:cNvPr>
            <p:cNvSpPr/>
            <p:nvPr/>
          </p:nvSpPr>
          <p:spPr>
            <a:xfrm>
              <a:off x="1085863" y="3218743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9;p78">
              <a:extLst>
                <a:ext uri="{FF2B5EF4-FFF2-40B4-BE49-F238E27FC236}">
                  <a16:creationId xmlns:a16="http://schemas.microsoft.com/office/drawing/2014/main" id="{2981FA5B-B666-1F64-E715-836AE932255A}"/>
                </a:ext>
              </a:extLst>
            </p:cNvPr>
            <p:cNvSpPr/>
            <p:nvPr/>
          </p:nvSpPr>
          <p:spPr>
            <a:xfrm>
              <a:off x="1085863" y="4034321"/>
              <a:ext cx="59400" cy="5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5" name="Google Shape;1403;p78">
            <a:extLst>
              <a:ext uri="{FF2B5EF4-FFF2-40B4-BE49-F238E27FC236}">
                <a16:creationId xmlns:a16="http://schemas.microsoft.com/office/drawing/2014/main" id="{AFCC673C-F7B8-8644-BFF6-8D01F7A07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759354"/>
              </p:ext>
            </p:extLst>
          </p:nvPr>
        </p:nvGraphicFramePr>
        <p:xfrm>
          <a:off x="223419" y="2363843"/>
          <a:ext cx="3456468" cy="1463010"/>
        </p:xfrm>
        <a:graphic>
          <a:graphicData uri="http://schemas.openxmlformats.org/drawingml/2006/table">
            <a:tbl>
              <a:tblPr>
                <a:noFill/>
                <a:tableStyleId>{75845D55-697E-470E-812B-10AB9DE328BA}</a:tableStyleId>
              </a:tblPr>
              <a:tblGrid>
                <a:gridCol w="3456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Pop-up events in reputed locations or fashion shows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Boutique store displays. Signage highlighting technical innovations and fashionable details</a:t>
                      </a:r>
                      <a:endParaRPr dirty="0">
                        <a:solidFill>
                          <a:schemeClr val="lt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360000" marR="360000" marT="91425" marB="91425" anchor="ctr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97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88" y="1189325"/>
            <a:ext cx="33432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7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2677875" y="10382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71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6227771" y="92658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7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7703713" y="6818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7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>
            <a:off x="788563" y="681851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71"/>
          <p:cNvSpPr/>
          <p:nvPr/>
        </p:nvSpPr>
        <p:spPr>
          <a:xfrm rot="5400000">
            <a:off x="7891913" y="154855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1"/>
          <p:cNvSpPr/>
          <p:nvPr/>
        </p:nvSpPr>
        <p:spPr>
          <a:xfrm rot="5400000">
            <a:off x="7891913" y="18750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71"/>
          <p:cNvSpPr/>
          <p:nvPr/>
        </p:nvSpPr>
        <p:spPr>
          <a:xfrm rot="5400000">
            <a:off x="7891913" y="22014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71">
            <a:hlinkClick r:id="rId5" action="ppaction://hlinksldjump"/>
          </p:cNvPr>
          <p:cNvSpPr/>
          <p:nvPr/>
        </p:nvSpPr>
        <p:spPr>
          <a:xfrm>
            <a:off x="7891931" y="22014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10;p59">
            <a:extLst>
              <a:ext uri="{FF2B5EF4-FFF2-40B4-BE49-F238E27FC236}">
                <a16:creationId xmlns:a16="http://schemas.microsoft.com/office/drawing/2014/main" id="{FA05FA9A-4D94-41E3-9DAA-939F5EBFEB4A}"/>
              </a:ext>
            </a:extLst>
          </p:cNvPr>
          <p:cNvSpPr txBox="1">
            <a:spLocks/>
          </p:cNvSpPr>
          <p:nvPr/>
        </p:nvSpPr>
        <p:spPr>
          <a:xfrm>
            <a:off x="2343271" y="1540025"/>
            <a:ext cx="5037022" cy="39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3200" dirty="0"/>
              <a:t>—</a:t>
            </a:r>
            <a:r>
              <a:rPr lang="en-US" sz="3200" dirty="0">
                <a:solidFill>
                  <a:schemeClr val="bg1"/>
                </a:solidFill>
              </a:rPr>
              <a:t>Case</a:t>
            </a:r>
            <a:r>
              <a:rPr lang="en-US" sz="3200" dirty="0"/>
              <a:t> Question 4</a:t>
            </a:r>
          </a:p>
        </p:txBody>
      </p:sp>
      <p:sp>
        <p:nvSpPr>
          <p:cNvPr id="18" name="Google Shape;711;p59">
            <a:extLst>
              <a:ext uri="{FF2B5EF4-FFF2-40B4-BE49-F238E27FC236}">
                <a16:creationId xmlns:a16="http://schemas.microsoft.com/office/drawing/2014/main" id="{4926BAF8-8D89-438D-BFD7-BE8444C3A1F1}"/>
              </a:ext>
            </a:extLst>
          </p:cNvPr>
          <p:cNvSpPr txBox="1">
            <a:spLocks/>
          </p:cNvSpPr>
          <p:nvPr/>
        </p:nvSpPr>
        <p:spPr>
          <a:xfrm>
            <a:off x="1966482" y="1696799"/>
            <a:ext cx="5790600" cy="208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endParaRPr lang="en-US" dirty="0"/>
          </a:p>
          <a:p>
            <a:pPr marL="0" indent="0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your analysis, develop a strategy brief for Sue Morphet, explaining how she should address the concerns of her CFO and CMO.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4"/>
          <p:cNvSpPr txBox="1">
            <a:spLocks noGrp="1"/>
          </p:cNvSpPr>
          <p:nvPr>
            <p:ph type="ctrTitle"/>
          </p:nvPr>
        </p:nvSpPr>
        <p:spPr>
          <a:xfrm>
            <a:off x="1410611" y="423884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CFO &amp; CMO </a:t>
            </a:r>
            <a:r>
              <a:rPr lang="en" sz="3600" dirty="0">
                <a:solidFill>
                  <a:schemeClr val="dk2"/>
                </a:solidFill>
              </a:rPr>
              <a:t>CONCERNS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786" name="Google Shape;786;p64"/>
          <p:cNvSpPr txBox="1"/>
          <p:nvPr/>
        </p:nvSpPr>
        <p:spPr>
          <a:xfrm>
            <a:off x="-67992" y="990996"/>
            <a:ext cx="1653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nton"/>
                <a:sym typeface="Anton"/>
              </a:rPr>
              <a:t>Challenger</a:t>
            </a:r>
            <a:endParaRPr sz="1800" dirty="0">
              <a:solidFill>
                <a:schemeClr val="dk2"/>
              </a:solidFill>
              <a:latin typeface="Anton"/>
              <a:sym typeface="Anton"/>
            </a:endParaRPr>
          </a:p>
        </p:txBody>
      </p:sp>
      <p:sp>
        <p:nvSpPr>
          <p:cNvPr id="787" name="Google Shape;787;p64"/>
          <p:cNvSpPr txBox="1"/>
          <p:nvPr/>
        </p:nvSpPr>
        <p:spPr>
          <a:xfrm>
            <a:off x="273952" y="1345596"/>
            <a:ext cx="242387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conomic downturn and decrease in customer expenditure</a:t>
            </a: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ncreasing global competition and growing presence of private labels</a:t>
            </a: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0" name="Google Shape;790;p64"/>
          <p:cNvSpPr txBox="1"/>
          <p:nvPr/>
        </p:nvSpPr>
        <p:spPr>
          <a:xfrm>
            <a:off x="2915469" y="3363822"/>
            <a:ext cx="16551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CFO’s Concerns</a:t>
            </a:r>
            <a:endParaRPr sz="1800" dirty="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91" name="Google Shape;791;p64"/>
          <p:cNvSpPr txBox="1"/>
          <p:nvPr/>
        </p:nvSpPr>
        <p:spPr>
          <a:xfrm>
            <a:off x="2895525" y="3625539"/>
            <a:ext cx="258902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Tight economy - cut costs wherever possible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asting resources for marketing campaigns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aversion – Failure of previous campaign</a:t>
            </a: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1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naheim"/>
            </a:endParaRPr>
          </a:p>
        </p:txBody>
      </p:sp>
      <p:grpSp>
        <p:nvGrpSpPr>
          <p:cNvPr id="800" name="Google Shape;800;p64"/>
          <p:cNvGrpSpPr/>
          <p:nvPr/>
        </p:nvGrpSpPr>
        <p:grpSpPr>
          <a:xfrm>
            <a:off x="4597732" y="3223695"/>
            <a:ext cx="399577" cy="367119"/>
            <a:chOff x="3226500" y="4053475"/>
            <a:chExt cx="472425" cy="434050"/>
          </a:xfrm>
        </p:grpSpPr>
        <p:sp>
          <p:nvSpPr>
            <p:cNvPr id="801" name="Google Shape;801;p64"/>
            <p:cNvSpPr/>
            <p:nvPr/>
          </p:nvSpPr>
          <p:spPr>
            <a:xfrm>
              <a:off x="3611750" y="4274850"/>
              <a:ext cx="50575" cy="18325"/>
            </a:xfrm>
            <a:custGeom>
              <a:avLst/>
              <a:gdLst/>
              <a:ahLst/>
              <a:cxnLst/>
              <a:rect l="l" t="t" r="r" b="b"/>
              <a:pathLst>
                <a:path w="2023" h="733" extrusionOk="0">
                  <a:moveTo>
                    <a:pt x="349" y="0"/>
                  </a:moveTo>
                  <a:cubicBezTo>
                    <a:pt x="140" y="0"/>
                    <a:pt x="0" y="157"/>
                    <a:pt x="0" y="367"/>
                  </a:cubicBezTo>
                  <a:cubicBezTo>
                    <a:pt x="0" y="593"/>
                    <a:pt x="140" y="733"/>
                    <a:pt x="349" y="733"/>
                  </a:cubicBezTo>
                  <a:lnTo>
                    <a:pt x="1656" y="733"/>
                  </a:lnTo>
                  <a:cubicBezTo>
                    <a:pt x="1883" y="733"/>
                    <a:pt x="2022" y="593"/>
                    <a:pt x="2022" y="367"/>
                  </a:cubicBezTo>
                  <a:cubicBezTo>
                    <a:pt x="2022" y="157"/>
                    <a:pt x="1883" y="0"/>
                    <a:pt x="1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4"/>
            <p:cNvSpPr/>
            <p:nvPr/>
          </p:nvSpPr>
          <p:spPr>
            <a:xfrm>
              <a:off x="3569900" y="4274850"/>
              <a:ext cx="17900" cy="18325"/>
            </a:xfrm>
            <a:custGeom>
              <a:avLst/>
              <a:gdLst/>
              <a:ahLst/>
              <a:cxnLst/>
              <a:rect l="l" t="t" r="r" b="b"/>
              <a:pathLst>
                <a:path w="716" h="733" extrusionOk="0">
                  <a:moveTo>
                    <a:pt x="367" y="0"/>
                  </a:moveTo>
                  <a:cubicBezTo>
                    <a:pt x="140" y="0"/>
                    <a:pt x="1" y="157"/>
                    <a:pt x="1" y="367"/>
                  </a:cubicBezTo>
                  <a:cubicBezTo>
                    <a:pt x="1" y="593"/>
                    <a:pt x="140" y="733"/>
                    <a:pt x="367" y="733"/>
                  </a:cubicBezTo>
                  <a:cubicBezTo>
                    <a:pt x="576" y="733"/>
                    <a:pt x="715" y="593"/>
                    <a:pt x="715" y="367"/>
                  </a:cubicBezTo>
                  <a:cubicBezTo>
                    <a:pt x="715" y="157"/>
                    <a:pt x="576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4"/>
            <p:cNvSpPr/>
            <p:nvPr/>
          </p:nvSpPr>
          <p:spPr>
            <a:xfrm>
              <a:off x="3611750" y="4238675"/>
              <a:ext cx="50575" cy="18325"/>
            </a:xfrm>
            <a:custGeom>
              <a:avLst/>
              <a:gdLst/>
              <a:ahLst/>
              <a:cxnLst/>
              <a:rect l="l" t="t" r="r" b="b"/>
              <a:pathLst>
                <a:path w="2023" h="733" extrusionOk="0">
                  <a:moveTo>
                    <a:pt x="349" y="1"/>
                  </a:moveTo>
                  <a:cubicBezTo>
                    <a:pt x="140" y="1"/>
                    <a:pt x="0" y="140"/>
                    <a:pt x="0" y="367"/>
                  </a:cubicBezTo>
                  <a:cubicBezTo>
                    <a:pt x="0" y="576"/>
                    <a:pt x="140" y="733"/>
                    <a:pt x="349" y="733"/>
                  </a:cubicBezTo>
                  <a:lnTo>
                    <a:pt x="1656" y="733"/>
                  </a:lnTo>
                  <a:cubicBezTo>
                    <a:pt x="1883" y="733"/>
                    <a:pt x="2022" y="576"/>
                    <a:pt x="2022" y="367"/>
                  </a:cubicBezTo>
                  <a:cubicBezTo>
                    <a:pt x="2022" y="140"/>
                    <a:pt x="1883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4"/>
            <p:cNvSpPr/>
            <p:nvPr/>
          </p:nvSpPr>
          <p:spPr>
            <a:xfrm>
              <a:off x="3569900" y="4238675"/>
              <a:ext cx="17900" cy="18325"/>
            </a:xfrm>
            <a:custGeom>
              <a:avLst/>
              <a:gdLst/>
              <a:ahLst/>
              <a:cxnLst/>
              <a:rect l="l" t="t" r="r" b="b"/>
              <a:pathLst>
                <a:path w="716" h="733" extrusionOk="0">
                  <a:moveTo>
                    <a:pt x="367" y="1"/>
                  </a:moveTo>
                  <a:cubicBezTo>
                    <a:pt x="140" y="1"/>
                    <a:pt x="1" y="140"/>
                    <a:pt x="1" y="367"/>
                  </a:cubicBezTo>
                  <a:cubicBezTo>
                    <a:pt x="1" y="576"/>
                    <a:pt x="140" y="733"/>
                    <a:pt x="367" y="733"/>
                  </a:cubicBezTo>
                  <a:cubicBezTo>
                    <a:pt x="576" y="733"/>
                    <a:pt x="715" y="576"/>
                    <a:pt x="715" y="367"/>
                  </a:cubicBezTo>
                  <a:cubicBezTo>
                    <a:pt x="715" y="140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4"/>
            <p:cNvSpPr/>
            <p:nvPr/>
          </p:nvSpPr>
          <p:spPr>
            <a:xfrm>
              <a:off x="3611750" y="4200325"/>
              <a:ext cx="50575" cy="20075"/>
            </a:xfrm>
            <a:custGeom>
              <a:avLst/>
              <a:gdLst/>
              <a:ahLst/>
              <a:cxnLst/>
              <a:rect l="l" t="t" r="r" b="b"/>
              <a:pathLst>
                <a:path w="2023" h="803" extrusionOk="0">
                  <a:moveTo>
                    <a:pt x="349" y="1"/>
                  </a:moveTo>
                  <a:cubicBezTo>
                    <a:pt x="140" y="1"/>
                    <a:pt x="0" y="227"/>
                    <a:pt x="0" y="367"/>
                  </a:cubicBezTo>
                  <a:cubicBezTo>
                    <a:pt x="0" y="593"/>
                    <a:pt x="140" y="803"/>
                    <a:pt x="349" y="803"/>
                  </a:cubicBezTo>
                  <a:lnTo>
                    <a:pt x="1656" y="803"/>
                  </a:lnTo>
                  <a:cubicBezTo>
                    <a:pt x="1883" y="803"/>
                    <a:pt x="2022" y="593"/>
                    <a:pt x="2022" y="367"/>
                  </a:cubicBezTo>
                  <a:cubicBezTo>
                    <a:pt x="2022" y="227"/>
                    <a:pt x="1883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4"/>
            <p:cNvSpPr/>
            <p:nvPr/>
          </p:nvSpPr>
          <p:spPr>
            <a:xfrm>
              <a:off x="3569900" y="4200325"/>
              <a:ext cx="17900" cy="20075"/>
            </a:xfrm>
            <a:custGeom>
              <a:avLst/>
              <a:gdLst/>
              <a:ahLst/>
              <a:cxnLst/>
              <a:rect l="l" t="t" r="r" b="b"/>
              <a:pathLst>
                <a:path w="716" h="803" extrusionOk="0">
                  <a:moveTo>
                    <a:pt x="367" y="1"/>
                  </a:moveTo>
                  <a:cubicBezTo>
                    <a:pt x="140" y="1"/>
                    <a:pt x="1" y="227"/>
                    <a:pt x="1" y="367"/>
                  </a:cubicBezTo>
                  <a:cubicBezTo>
                    <a:pt x="1" y="593"/>
                    <a:pt x="140" y="803"/>
                    <a:pt x="367" y="803"/>
                  </a:cubicBezTo>
                  <a:cubicBezTo>
                    <a:pt x="576" y="803"/>
                    <a:pt x="715" y="593"/>
                    <a:pt x="715" y="367"/>
                  </a:cubicBezTo>
                  <a:cubicBezTo>
                    <a:pt x="715" y="227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4"/>
            <p:cNvSpPr/>
            <p:nvPr/>
          </p:nvSpPr>
          <p:spPr>
            <a:xfrm>
              <a:off x="3560750" y="4089650"/>
              <a:ext cx="18325" cy="18325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7" y="0"/>
                  </a:moveTo>
                  <a:cubicBezTo>
                    <a:pt x="140" y="0"/>
                    <a:pt x="1" y="227"/>
                    <a:pt x="1" y="366"/>
                  </a:cubicBezTo>
                  <a:cubicBezTo>
                    <a:pt x="1" y="593"/>
                    <a:pt x="140" y="732"/>
                    <a:pt x="367" y="732"/>
                  </a:cubicBezTo>
                  <a:cubicBezTo>
                    <a:pt x="576" y="732"/>
                    <a:pt x="733" y="593"/>
                    <a:pt x="733" y="366"/>
                  </a:cubicBezTo>
                  <a:cubicBezTo>
                    <a:pt x="733" y="227"/>
                    <a:pt x="576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4"/>
            <p:cNvSpPr/>
            <p:nvPr/>
          </p:nvSpPr>
          <p:spPr>
            <a:xfrm>
              <a:off x="3644425" y="4089650"/>
              <a:ext cx="17900" cy="18325"/>
            </a:xfrm>
            <a:custGeom>
              <a:avLst/>
              <a:gdLst/>
              <a:ahLst/>
              <a:cxnLst/>
              <a:rect l="l" t="t" r="r" b="b"/>
              <a:pathLst>
                <a:path w="716" h="733" extrusionOk="0">
                  <a:moveTo>
                    <a:pt x="349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49" y="732"/>
                  </a:cubicBezTo>
                  <a:cubicBezTo>
                    <a:pt x="576" y="732"/>
                    <a:pt x="715" y="593"/>
                    <a:pt x="715" y="366"/>
                  </a:cubicBezTo>
                  <a:cubicBezTo>
                    <a:pt x="715" y="227"/>
                    <a:pt x="576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4"/>
            <p:cNvSpPr/>
            <p:nvPr/>
          </p:nvSpPr>
          <p:spPr>
            <a:xfrm>
              <a:off x="3602600" y="4089650"/>
              <a:ext cx="17875" cy="18325"/>
            </a:xfrm>
            <a:custGeom>
              <a:avLst/>
              <a:gdLst/>
              <a:ahLst/>
              <a:cxnLst/>
              <a:rect l="l" t="t" r="r" b="b"/>
              <a:pathLst>
                <a:path w="715" h="733" extrusionOk="0">
                  <a:moveTo>
                    <a:pt x="366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66" y="732"/>
                  </a:cubicBezTo>
                  <a:cubicBezTo>
                    <a:pt x="575" y="732"/>
                    <a:pt x="715" y="593"/>
                    <a:pt x="715" y="366"/>
                  </a:cubicBezTo>
                  <a:cubicBezTo>
                    <a:pt x="715" y="227"/>
                    <a:pt x="575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4"/>
            <p:cNvSpPr/>
            <p:nvPr/>
          </p:nvSpPr>
          <p:spPr>
            <a:xfrm>
              <a:off x="3322825" y="4089650"/>
              <a:ext cx="38375" cy="18325"/>
            </a:xfrm>
            <a:custGeom>
              <a:avLst/>
              <a:gdLst/>
              <a:ahLst/>
              <a:cxnLst/>
              <a:rect l="l" t="t" r="r" b="b"/>
              <a:pathLst>
                <a:path w="1535" h="733" extrusionOk="0">
                  <a:moveTo>
                    <a:pt x="366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66" y="732"/>
                  </a:cubicBezTo>
                  <a:lnTo>
                    <a:pt x="1098" y="732"/>
                  </a:lnTo>
                  <a:cubicBezTo>
                    <a:pt x="1308" y="732"/>
                    <a:pt x="1534" y="593"/>
                    <a:pt x="1534" y="366"/>
                  </a:cubicBezTo>
                  <a:cubicBezTo>
                    <a:pt x="1534" y="227"/>
                    <a:pt x="1308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4"/>
            <p:cNvSpPr/>
            <p:nvPr/>
          </p:nvSpPr>
          <p:spPr>
            <a:xfrm>
              <a:off x="3263125" y="4089650"/>
              <a:ext cx="36175" cy="18325"/>
            </a:xfrm>
            <a:custGeom>
              <a:avLst/>
              <a:gdLst/>
              <a:ahLst/>
              <a:cxnLst/>
              <a:rect l="l" t="t" r="r" b="b"/>
              <a:pathLst>
                <a:path w="1447" h="733" extrusionOk="0">
                  <a:moveTo>
                    <a:pt x="349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49" y="732"/>
                  </a:cubicBezTo>
                  <a:lnTo>
                    <a:pt x="1081" y="732"/>
                  </a:lnTo>
                  <a:cubicBezTo>
                    <a:pt x="1308" y="732"/>
                    <a:pt x="1447" y="593"/>
                    <a:pt x="1447" y="366"/>
                  </a:cubicBezTo>
                  <a:cubicBezTo>
                    <a:pt x="1447" y="227"/>
                    <a:pt x="1308" y="0"/>
                    <a:pt x="10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4"/>
            <p:cNvSpPr/>
            <p:nvPr/>
          </p:nvSpPr>
          <p:spPr>
            <a:xfrm>
              <a:off x="3442650" y="4089650"/>
              <a:ext cx="38375" cy="18325"/>
            </a:xfrm>
            <a:custGeom>
              <a:avLst/>
              <a:gdLst/>
              <a:ahLst/>
              <a:cxnLst/>
              <a:rect l="l" t="t" r="r" b="b"/>
              <a:pathLst>
                <a:path w="1535" h="733" extrusionOk="0">
                  <a:moveTo>
                    <a:pt x="367" y="0"/>
                  </a:moveTo>
                  <a:cubicBezTo>
                    <a:pt x="227" y="0"/>
                    <a:pt x="1" y="227"/>
                    <a:pt x="1" y="366"/>
                  </a:cubicBezTo>
                  <a:cubicBezTo>
                    <a:pt x="1" y="593"/>
                    <a:pt x="227" y="732"/>
                    <a:pt x="367" y="732"/>
                  </a:cubicBezTo>
                  <a:lnTo>
                    <a:pt x="1169" y="732"/>
                  </a:lnTo>
                  <a:cubicBezTo>
                    <a:pt x="1308" y="732"/>
                    <a:pt x="1535" y="593"/>
                    <a:pt x="1535" y="366"/>
                  </a:cubicBezTo>
                  <a:cubicBezTo>
                    <a:pt x="1535" y="227"/>
                    <a:pt x="1308" y="0"/>
                    <a:pt x="1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4"/>
            <p:cNvSpPr/>
            <p:nvPr/>
          </p:nvSpPr>
          <p:spPr>
            <a:xfrm>
              <a:off x="3382950" y="4089650"/>
              <a:ext cx="37950" cy="18325"/>
            </a:xfrm>
            <a:custGeom>
              <a:avLst/>
              <a:gdLst/>
              <a:ahLst/>
              <a:cxnLst/>
              <a:rect l="l" t="t" r="r" b="b"/>
              <a:pathLst>
                <a:path w="1518" h="733" extrusionOk="0">
                  <a:moveTo>
                    <a:pt x="349" y="0"/>
                  </a:moveTo>
                  <a:cubicBezTo>
                    <a:pt x="210" y="0"/>
                    <a:pt x="1" y="227"/>
                    <a:pt x="1" y="366"/>
                  </a:cubicBezTo>
                  <a:cubicBezTo>
                    <a:pt x="1" y="593"/>
                    <a:pt x="210" y="732"/>
                    <a:pt x="349" y="732"/>
                  </a:cubicBezTo>
                  <a:lnTo>
                    <a:pt x="1151" y="732"/>
                  </a:lnTo>
                  <a:cubicBezTo>
                    <a:pt x="1308" y="732"/>
                    <a:pt x="1517" y="593"/>
                    <a:pt x="1517" y="366"/>
                  </a:cubicBezTo>
                  <a:cubicBezTo>
                    <a:pt x="1517" y="227"/>
                    <a:pt x="1308" y="0"/>
                    <a:pt x="1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4"/>
            <p:cNvSpPr/>
            <p:nvPr/>
          </p:nvSpPr>
          <p:spPr>
            <a:xfrm>
              <a:off x="3226500" y="4053475"/>
              <a:ext cx="472425" cy="434050"/>
            </a:xfrm>
            <a:custGeom>
              <a:avLst/>
              <a:gdLst/>
              <a:ahLst/>
              <a:cxnLst/>
              <a:rect l="l" t="t" r="r" b="b"/>
              <a:pathLst>
                <a:path w="18897" h="17362" extrusionOk="0">
                  <a:moveTo>
                    <a:pt x="17066" y="733"/>
                  </a:moveTo>
                  <a:cubicBezTo>
                    <a:pt x="17659" y="733"/>
                    <a:pt x="18164" y="1238"/>
                    <a:pt x="18164" y="1813"/>
                  </a:cubicBezTo>
                  <a:lnTo>
                    <a:pt x="18164" y="2981"/>
                  </a:lnTo>
                  <a:lnTo>
                    <a:pt x="733" y="2981"/>
                  </a:lnTo>
                  <a:lnTo>
                    <a:pt x="733" y="1813"/>
                  </a:lnTo>
                  <a:cubicBezTo>
                    <a:pt x="733" y="1238"/>
                    <a:pt x="1239" y="733"/>
                    <a:pt x="1814" y="733"/>
                  </a:cubicBezTo>
                  <a:close/>
                  <a:moveTo>
                    <a:pt x="1465" y="3696"/>
                  </a:moveTo>
                  <a:lnTo>
                    <a:pt x="1465" y="4428"/>
                  </a:lnTo>
                  <a:lnTo>
                    <a:pt x="733" y="4428"/>
                  </a:lnTo>
                  <a:lnTo>
                    <a:pt x="733" y="3696"/>
                  </a:lnTo>
                  <a:close/>
                  <a:moveTo>
                    <a:pt x="18164" y="3696"/>
                  </a:moveTo>
                  <a:lnTo>
                    <a:pt x="18164" y="4428"/>
                  </a:lnTo>
                  <a:lnTo>
                    <a:pt x="13005" y="4428"/>
                  </a:lnTo>
                  <a:lnTo>
                    <a:pt x="13005" y="3696"/>
                  </a:lnTo>
                  <a:close/>
                  <a:moveTo>
                    <a:pt x="1465" y="5160"/>
                  </a:moveTo>
                  <a:lnTo>
                    <a:pt x="1465" y="5875"/>
                  </a:lnTo>
                  <a:lnTo>
                    <a:pt x="733" y="5875"/>
                  </a:lnTo>
                  <a:lnTo>
                    <a:pt x="733" y="5160"/>
                  </a:lnTo>
                  <a:close/>
                  <a:moveTo>
                    <a:pt x="1465" y="6607"/>
                  </a:moveTo>
                  <a:lnTo>
                    <a:pt x="1465" y="7409"/>
                  </a:lnTo>
                  <a:lnTo>
                    <a:pt x="733" y="7409"/>
                  </a:lnTo>
                  <a:lnTo>
                    <a:pt x="733" y="6607"/>
                  </a:lnTo>
                  <a:close/>
                  <a:moveTo>
                    <a:pt x="1465" y="8141"/>
                  </a:moveTo>
                  <a:lnTo>
                    <a:pt x="1465" y="8855"/>
                  </a:lnTo>
                  <a:lnTo>
                    <a:pt x="733" y="8855"/>
                  </a:lnTo>
                  <a:lnTo>
                    <a:pt x="733" y="8141"/>
                  </a:lnTo>
                  <a:close/>
                  <a:moveTo>
                    <a:pt x="1465" y="9588"/>
                  </a:moveTo>
                  <a:lnTo>
                    <a:pt x="1465" y="10320"/>
                  </a:lnTo>
                  <a:lnTo>
                    <a:pt x="733" y="10320"/>
                  </a:lnTo>
                  <a:lnTo>
                    <a:pt x="733" y="9588"/>
                  </a:lnTo>
                  <a:close/>
                  <a:moveTo>
                    <a:pt x="12273" y="3696"/>
                  </a:moveTo>
                  <a:lnTo>
                    <a:pt x="12273" y="10320"/>
                  </a:lnTo>
                  <a:lnTo>
                    <a:pt x="2180" y="10320"/>
                  </a:lnTo>
                  <a:lnTo>
                    <a:pt x="2180" y="3696"/>
                  </a:lnTo>
                  <a:close/>
                  <a:moveTo>
                    <a:pt x="18164" y="5160"/>
                  </a:moveTo>
                  <a:lnTo>
                    <a:pt x="18164" y="10320"/>
                  </a:lnTo>
                  <a:lnTo>
                    <a:pt x="13005" y="10320"/>
                  </a:lnTo>
                  <a:lnTo>
                    <a:pt x="13005" y="5160"/>
                  </a:lnTo>
                  <a:close/>
                  <a:moveTo>
                    <a:pt x="18164" y="11104"/>
                  </a:moveTo>
                  <a:lnTo>
                    <a:pt x="18164" y="11836"/>
                  </a:lnTo>
                  <a:cubicBezTo>
                    <a:pt x="18164" y="12411"/>
                    <a:pt x="17659" y="12934"/>
                    <a:pt x="17066" y="12934"/>
                  </a:cubicBezTo>
                  <a:lnTo>
                    <a:pt x="1814" y="12934"/>
                  </a:lnTo>
                  <a:cubicBezTo>
                    <a:pt x="1239" y="12934"/>
                    <a:pt x="733" y="12411"/>
                    <a:pt x="733" y="11836"/>
                  </a:cubicBezTo>
                  <a:lnTo>
                    <a:pt x="733" y="11104"/>
                  </a:lnTo>
                  <a:close/>
                  <a:moveTo>
                    <a:pt x="1814" y="0"/>
                  </a:moveTo>
                  <a:cubicBezTo>
                    <a:pt x="803" y="0"/>
                    <a:pt x="1" y="802"/>
                    <a:pt x="1" y="1813"/>
                  </a:cubicBezTo>
                  <a:lnTo>
                    <a:pt x="1" y="11836"/>
                  </a:lnTo>
                  <a:cubicBezTo>
                    <a:pt x="1" y="12847"/>
                    <a:pt x="803" y="13649"/>
                    <a:pt x="1814" y="13649"/>
                  </a:cubicBezTo>
                  <a:lnTo>
                    <a:pt x="7409" y="13649"/>
                  </a:lnTo>
                  <a:lnTo>
                    <a:pt x="7409" y="14956"/>
                  </a:lnTo>
                  <a:lnTo>
                    <a:pt x="6834" y="14956"/>
                  </a:lnTo>
                  <a:cubicBezTo>
                    <a:pt x="6607" y="14956"/>
                    <a:pt x="6398" y="15026"/>
                    <a:pt x="6102" y="15113"/>
                  </a:cubicBezTo>
                  <a:cubicBezTo>
                    <a:pt x="5893" y="15183"/>
                    <a:pt x="5736" y="15322"/>
                    <a:pt x="5527" y="15462"/>
                  </a:cubicBezTo>
                  <a:cubicBezTo>
                    <a:pt x="5387" y="15689"/>
                    <a:pt x="5230" y="15828"/>
                    <a:pt x="5161" y="16124"/>
                  </a:cubicBezTo>
                  <a:cubicBezTo>
                    <a:pt x="5091" y="16333"/>
                    <a:pt x="5021" y="16560"/>
                    <a:pt x="5021" y="16769"/>
                  </a:cubicBezTo>
                  <a:lnTo>
                    <a:pt x="5021" y="16996"/>
                  </a:lnTo>
                  <a:cubicBezTo>
                    <a:pt x="5021" y="17066"/>
                    <a:pt x="5021" y="17205"/>
                    <a:pt x="5091" y="17292"/>
                  </a:cubicBezTo>
                  <a:cubicBezTo>
                    <a:pt x="5161" y="17292"/>
                    <a:pt x="5300" y="17362"/>
                    <a:pt x="5387" y="17362"/>
                  </a:cubicBezTo>
                  <a:lnTo>
                    <a:pt x="7845" y="17362"/>
                  </a:lnTo>
                  <a:cubicBezTo>
                    <a:pt x="8072" y="17362"/>
                    <a:pt x="8211" y="17205"/>
                    <a:pt x="8211" y="16996"/>
                  </a:cubicBezTo>
                  <a:cubicBezTo>
                    <a:pt x="8211" y="16769"/>
                    <a:pt x="8072" y="16630"/>
                    <a:pt x="7845" y="16630"/>
                  </a:cubicBezTo>
                  <a:lnTo>
                    <a:pt x="5736" y="16630"/>
                  </a:lnTo>
                  <a:cubicBezTo>
                    <a:pt x="5893" y="16124"/>
                    <a:pt x="6328" y="15689"/>
                    <a:pt x="6834" y="15689"/>
                  </a:cubicBezTo>
                  <a:lnTo>
                    <a:pt x="9222" y="15689"/>
                  </a:lnTo>
                  <a:cubicBezTo>
                    <a:pt x="9379" y="15689"/>
                    <a:pt x="9449" y="15689"/>
                    <a:pt x="9518" y="15619"/>
                  </a:cubicBezTo>
                  <a:cubicBezTo>
                    <a:pt x="9588" y="15549"/>
                    <a:pt x="9658" y="15392"/>
                    <a:pt x="9658" y="15322"/>
                  </a:cubicBezTo>
                  <a:cubicBezTo>
                    <a:pt x="9658" y="15253"/>
                    <a:pt x="9588" y="15113"/>
                    <a:pt x="9518" y="15026"/>
                  </a:cubicBezTo>
                  <a:cubicBezTo>
                    <a:pt x="9449" y="15026"/>
                    <a:pt x="9379" y="14956"/>
                    <a:pt x="9222" y="14956"/>
                  </a:cubicBezTo>
                  <a:lnTo>
                    <a:pt x="8141" y="14956"/>
                  </a:lnTo>
                  <a:lnTo>
                    <a:pt x="8141" y="13649"/>
                  </a:lnTo>
                  <a:lnTo>
                    <a:pt x="10756" y="13649"/>
                  </a:lnTo>
                  <a:lnTo>
                    <a:pt x="10756" y="15322"/>
                  </a:lnTo>
                  <a:cubicBezTo>
                    <a:pt x="10756" y="15392"/>
                    <a:pt x="10756" y="15549"/>
                    <a:pt x="10826" y="15619"/>
                  </a:cubicBezTo>
                  <a:cubicBezTo>
                    <a:pt x="10895" y="15689"/>
                    <a:pt x="11052" y="15689"/>
                    <a:pt x="11122" y="15689"/>
                  </a:cubicBezTo>
                  <a:lnTo>
                    <a:pt x="12063" y="15689"/>
                  </a:lnTo>
                  <a:cubicBezTo>
                    <a:pt x="12569" y="15689"/>
                    <a:pt x="13005" y="16124"/>
                    <a:pt x="13144" y="16630"/>
                  </a:cubicBezTo>
                  <a:lnTo>
                    <a:pt x="11192" y="16630"/>
                  </a:lnTo>
                  <a:cubicBezTo>
                    <a:pt x="10965" y="16630"/>
                    <a:pt x="10826" y="16769"/>
                    <a:pt x="10826" y="16996"/>
                  </a:cubicBezTo>
                  <a:cubicBezTo>
                    <a:pt x="10826" y="17205"/>
                    <a:pt x="10965" y="17362"/>
                    <a:pt x="11192" y="17362"/>
                  </a:cubicBezTo>
                  <a:lnTo>
                    <a:pt x="13510" y="17362"/>
                  </a:lnTo>
                  <a:cubicBezTo>
                    <a:pt x="13580" y="17362"/>
                    <a:pt x="13737" y="17292"/>
                    <a:pt x="13806" y="17292"/>
                  </a:cubicBezTo>
                  <a:cubicBezTo>
                    <a:pt x="13806" y="17205"/>
                    <a:pt x="13876" y="17066"/>
                    <a:pt x="13876" y="16996"/>
                  </a:cubicBezTo>
                  <a:lnTo>
                    <a:pt x="13876" y="16769"/>
                  </a:lnTo>
                  <a:cubicBezTo>
                    <a:pt x="13876" y="16560"/>
                    <a:pt x="13806" y="16333"/>
                    <a:pt x="13737" y="16124"/>
                  </a:cubicBezTo>
                  <a:cubicBezTo>
                    <a:pt x="13667" y="15828"/>
                    <a:pt x="13510" y="15689"/>
                    <a:pt x="13371" y="15462"/>
                  </a:cubicBezTo>
                  <a:cubicBezTo>
                    <a:pt x="13144" y="15322"/>
                    <a:pt x="13005" y="15183"/>
                    <a:pt x="12795" y="15113"/>
                  </a:cubicBezTo>
                  <a:cubicBezTo>
                    <a:pt x="12499" y="15026"/>
                    <a:pt x="12273" y="14956"/>
                    <a:pt x="12063" y="14956"/>
                  </a:cubicBezTo>
                  <a:lnTo>
                    <a:pt x="11488" y="14956"/>
                  </a:lnTo>
                  <a:lnTo>
                    <a:pt x="11488" y="13649"/>
                  </a:lnTo>
                  <a:lnTo>
                    <a:pt x="17066" y="13649"/>
                  </a:lnTo>
                  <a:cubicBezTo>
                    <a:pt x="18095" y="13649"/>
                    <a:pt x="18896" y="12847"/>
                    <a:pt x="18896" y="11836"/>
                  </a:cubicBezTo>
                  <a:lnTo>
                    <a:pt x="18896" y="1813"/>
                  </a:lnTo>
                  <a:cubicBezTo>
                    <a:pt x="18896" y="802"/>
                    <a:pt x="18095" y="0"/>
                    <a:pt x="17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4"/>
            <p:cNvSpPr/>
            <p:nvPr/>
          </p:nvSpPr>
          <p:spPr>
            <a:xfrm>
              <a:off x="3455300" y="4469200"/>
              <a:ext cx="18325" cy="18325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6" y="1"/>
                  </a:moveTo>
                  <a:cubicBezTo>
                    <a:pt x="157" y="1"/>
                    <a:pt x="0" y="140"/>
                    <a:pt x="0" y="367"/>
                  </a:cubicBezTo>
                  <a:cubicBezTo>
                    <a:pt x="0" y="576"/>
                    <a:pt x="157" y="733"/>
                    <a:pt x="366" y="733"/>
                  </a:cubicBezTo>
                  <a:cubicBezTo>
                    <a:pt x="593" y="733"/>
                    <a:pt x="732" y="576"/>
                    <a:pt x="732" y="367"/>
                  </a:cubicBezTo>
                  <a:cubicBezTo>
                    <a:pt x="732" y="140"/>
                    <a:pt x="593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64"/>
          <p:cNvGrpSpPr/>
          <p:nvPr/>
        </p:nvGrpSpPr>
        <p:grpSpPr>
          <a:xfrm>
            <a:off x="4613222" y="2418177"/>
            <a:ext cx="368600" cy="401036"/>
            <a:chOff x="6206375" y="1901600"/>
            <a:chExt cx="435800" cy="474150"/>
          </a:xfrm>
        </p:grpSpPr>
        <p:sp>
          <p:nvSpPr>
            <p:cNvPr id="817" name="Google Shape;817;p64"/>
            <p:cNvSpPr/>
            <p:nvPr/>
          </p:nvSpPr>
          <p:spPr>
            <a:xfrm>
              <a:off x="6600325" y="2168725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36" y="0"/>
                  </a:moveTo>
                  <a:cubicBezTo>
                    <a:pt x="210" y="0"/>
                    <a:pt x="0" y="210"/>
                    <a:pt x="0" y="367"/>
                  </a:cubicBezTo>
                  <a:cubicBezTo>
                    <a:pt x="0" y="576"/>
                    <a:pt x="210" y="802"/>
                    <a:pt x="436" y="802"/>
                  </a:cubicBezTo>
                  <a:cubicBezTo>
                    <a:pt x="576" y="802"/>
                    <a:pt x="802" y="576"/>
                    <a:pt x="802" y="367"/>
                  </a:cubicBezTo>
                  <a:cubicBezTo>
                    <a:pt x="802" y="210"/>
                    <a:pt x="576" y="0"/>
                    <a:pt x="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4"/>
            <p:cNvSpPr/>
            <p:nvPr/>
          </p:nvSpPr>
          <p:spPr>
            <a:xfrm>
              <a:off x="6436900" y="2021425"/>
              <a:ext cx="136000" cy="147325"/>
            </a:xfrm>
            <a:custGeom>
              <a:avLst/>
              <a:gdLst/>
              <a:ahLst/>
              <a:cxnLst/>
              <a:rect l="l" t="t" r="r" b="b"/>
              <a:pathLst>
                <a:path w="5440" h="5893" extrusionOk="0">
                  <a:moveTo>
                    <a:pt x="4725" y="733"/>
                  </a:moveTo>
                  <a:lnTo>
                    <a:pt x="4725" y="5160"/>
                  </a:lnTo>
                  <a:lnTo>
                    <a:pt x="803" y="5160"/>
                  </a:lnTo>
                  <a:lnTo>
                    <a:pt x="803" y="733"/>
                  </a:lnTo>
                  <a:close/>
                  <a:moveTo>
                    <a:pt x="367" y="1"/>
                  </a:moveTo>
                  <a:cubicBezTo>
                    <a:pt x="210" y="1"/>
                    <a:pt x="1" y="158"/>
                    <a:pt x="1" y="367"/>
                  </a:cubicBezTo>
                  <a:lnTo>
                    <a:pt x="1" y="5526"/>
                  </a:lnTo>
                  <a:cubicBezTo>
                    <a:pt x="1" y="5753"/>
                    <a:pt x="210" y="5892"/>
                    <a:pt x="367" y="5892"/>
                  </a:cubicBezTo>
                  <a:lnTo>
                    <a:pt x="5091" y="5892"/>
                  </a:lnTo>
                  <a:cubicBezTo>
                    <a:pt x="5300" y="5892"/>
                    <a:pt x="5439" y="5753"/>
                    <a:pt x="5439" y="5526"/>
                  </a:cubicBezTo>
                  <a:lnTo>
                    <a:pt x="5439" y="367"/>
                  </a:lnTo>
                  <a:cubicBezTo>
                    <a:pt x="5439" y="158"/>
                    <a:pt x="5300" y="1"/>
                    <a:pt x="5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4"/>
            <p:cNvSpPr/>
            <p:nvPr/>
          </p:nvSpPr>
          <p:spPr>
            <a:xfrm>
              <a:off x="6206375" y="1901600"/>
              <a:ext cx="435800" cy="474150"/>
            </a:xfrm>
            <a:custGeom>
              <a:avLst/>
              <a:gdLst/>
              <a:ahLst/>
              <a:cxnLst/>
              <a:rect l="l" t="t" r="r" b="b"/>
              <a:pathLst>
                <a:path w="17432" h="18966" extrusionOk="0">
                  <a:moveTo>
                    <a:pt x="3557" y="732"/>
                  </a:moveTo>
                  <a:cubicBezTo>
                    <a:pt x="3696" y="732"/>
                    <a:pt x="3923" y="959"/>
                    <a:pt x="3923" y="1168"/>
                  </a:cubicBezTo>
                  <a:lnTo>
                    <a:pt x="3923" y="1534"/>
                  </a:lnTo>
                  <a:lnTo>
                    <a:pt x="3121" y="1534"/>
                  </a:lnTo>
                  <a:lnTo>
                    <a:pt x="3121" y="1168"/>
                  </a:lnTo>
                  <a:cubicBezTo>
                    <a:pt x="3121" y="959"/>
                    <a:pt x="3330" y="732"/>
                    <a:pt x="3557" y="732"/>
                  </a:cubicBezTo>
                  <a:close/>
                  <a:moveTo>
                    <a:pt x="13946" y="732"/>
                  </a:moveTo>
                  <a:cubicBezTo>
                    <a:pt x="14155" y="732"/>
                    <a:pt x="14312" y="959"/>
                    <a:pt x="14312" y="1168"/>
                  </a:cubicBezTo>
                  <a:lnTo>
                    <a:pt x="14312" y="1534"/>
                  </a:lnTo>
                  <a:lnTo>
                    <a:pt x="13580" y="1534"/>
                  </a:lnTo>
                  <a:lnTo>
                    <a:pt x="13580" y="1168"/>
                  </a:lnTo>
                  <a:cubicBezTo>
                    <a:pt x="13580" y="959"/>
                    <a:pt x="13719" y="732"/>
                    <a:pt x="13946" y="732"/>
                  </a:cubicBezTo>
                  <a:close/>
                  <a:moveTo>
                    <a:pt x="16700" y="2266"/>
                  </a:moveTo>
                  <a:lnTo>
                    <a:pt x="16700" y="3347"/>
                  </a:lnTo>
                  <a:lnTo>
                    <a:pt x="715" y="3347"/>
                  </a:lnTo>
                  <a:lnTo>
                    <a:pt x="715" y="2266"/>
                  </a:lnTo>
                  <a:close/>
                  <a:moveTo>
                    <a:pt x="8716" y="17083"/>
                  </a:moveTo>
                  <a:cubicBezTo>
                    <a:pt x="8995" y="17083"/>
                    <a:pt x="9291" y="17362"/>
                    <a:pt x="9291" y="17658"/>
                  </a:cubicBezTo>
                  <a:cubicBezTo>
                    <a:pt x="9291" y="17954"/>
                    <a:pt x="8995" y="18233"/>
                    <a:pt x="8716" y="18233"/>
                  </a:cubicBezTo>
                  <a:cubicBezTo>
                    <a:pt x="8420" y="18233"/>
                    <a:pt x="8211" y="17954"/>
                    <a:pt x="8211" y="17658"/>
                  </a:cubicBezTo>
                  <a:cubicBezTo>
                    <a:pt x="8211" y="17362"/>
                    <a:pt x="8420" y="17083"/>
                    <a:pt x="8716" y="17083"/>
                  </a:cubicBezTo>
                  <a:close/>
                  <a:moveTo>
                    <a:pt x="3557" y="0"/>
                  </a:moveTo>
                  <a:cubicBezTo>
                    <a:pt x="2894" y="0"/>
                    <a:pt x="2389" y="523"/>
                    <a:pt x="2389" y="1168"/>
                  </a:cubicBezTo>
                  <a:lnTo>
                    <a:pt x="2389" y="1534"/>
                  </a:lnTo>
                  <a:lnTo>
                    <a:pt x="367" y="1534"/>
                  </a:lnTo>
                  <a:cubicBezTo>
                    <a:pt x="210" y="1534"/>
                    <a:pt x="1" y="1674"/>
                    <a:pt x="1" y="1900"/>
                  </a:cubicBezTo>
                  <a:lnTo>
                    <a:pt x="1" y="3713"/>
                  </a:lnTo>
                  <a:cubicBezTo>
                    <a:pt x="1" y="3852"/>
                    <a:pt x="210" y="4079"/>
                    <a:pt x="367" y="4079"/>
                  </a:cubicBezTo>
                  <a:lnTo>
                    <a:pt x="942" y="4079"/>
                  </a:lnTo>
                  <a:lnTo>
                    <a:pt x="942" y="15252"/>
                  </a:lnTo>
                  <a:cubicBezTo>
                    <a:pt x="942" y="15340"/>
                    <a:pt x="942" y="15479"/>
                    <a:pt x="1012" y="15549"/>
                  </a:cubicBezTo>
                  <a:cubicBezTo>
                    <a:pt x="1081" y="15549"/>
                    <a:pt x="1238" y="15619"/>
                    <a:pt x="1308" y="15619"/>
                  </a:cubicBezTo>
                  <a:lnTo>
                    <a:pt x="8350" y="15619"/>
                  </a:lnTo>
                  <a:lnTo>
                    <a:pt x="8350" y="16420"/>
                  </a:lnTo>
                  <a:cubicBezTo>
                    <a:pt x="7845" y="16560"/>
                    <a:pt x="7409" y="17083"/>
                    <a:pt x="7409" y="17658"/>
                  </a:cubicBezTo>
                  <a:cubicBezTo>
                    <a:pt x="7409" y="18390"/>
                    <a:pt x="7984" y="18965"/>
                    <a:pt x="8716" y="18965"/>
                  </a:cubicBezTo>
                  <a:cubicBezTo>
                    <a:pt x="9431" y="18965"/>
                    <a:pt x="10024" y="18390"/>
                    <a:pt x="10024" y="17658"/>
                  </a:cubicBezTo>
                  <a:cubicBezTo>
                    <a:pt x="10024" y="17083"/>
                    <a:pt x="9658" y="16560"/>
                    <a:pt x="9082" y="16420"/>
                  </a:cubicBezTo>
                  <a:lnTo>
                    <a:pt x="9082" y="15619"/>
                  </a:lnTo>
                  <a:lnTo>
                    <a:pt x="16194" y="15619"/>
                  </a:lnTo>
                  <a:cubicBezTo>
                    <a:pt x="16264" y="15619"/>
                    <a:pt x="16334" y="15549"/>
                    <a:pt x="16403" y="15549"/>
                  </a:cubicBezTo>
                  <a:cubicBezTo>
                    <a:pt x="16491" y="15479"/>
                    <a:pt x="16560" y="15340"/>
                    <a:pt x="16560" y="15252"/>
                  </a:cubicBezTo>
                  <a:lnTo>
                    <a:pt x="16560" y="12725"/>
                  </a:lnTo>
                  <a:cubicBezTo>
                    <a:pt x="16560" y="12568"/>
                    <a:pt x="16334" y="12359"/>
                    <a:pt x="16194" y="12359"/>
                  </a:cubicBezTo>
                  <a:cubicBezTo>
                    <a:pt x="15968" y="12359"/>
                    <a:pt x="15758" y="12568"/>
                    <a:pt x="15758" y="12725"/>
                  </a:cubicBezTo>
                  <a:lnTo>
                    <a:pt x="15758" y="14904"/>
                  </a:lnTo>
                  <a:lnTo>
                    <a:pt x="1674" y="14904"/>
                  </a:lnTo>
                  <a:lnTo>
                    <a:pt x="1674" y="4079"/>
                  </a:lnTo>
                  <a:lnTo>
                    <a:pt x="15758" y="4079"/>
                  </a:lnTo>
                  <a:lnTo>
                    <a:pt x="15758" y="9448"/>
                  </a:lnTo>
                  <a:cubicBezTo>
                    <a:pt x="15758" y="9587"/>
                    <a:pt x="15968" y="9814"/>
                    <a:pt x="16194" y="9814"/>
                  </a:cubicBezTo>
                  <a:cubicBezTo>
                    <a:pt x="16334" y="9814"/>
                    <a:pt x="16560" y="9587"/>
                    <a:pt x="16560" y="9448"/>
                  </a:cubicBezTo>
                  <a:lnTo>
                    <a:pt x="16560" y="4079"/>
                  </a:lnTo>
                  <a:lnTo>
                    <a:pt x="17066" y="4079"/>
                  </a:lnTo>
                  <a:cubicBezTo>
                    <a:pt x="17275" y="4079"/>
                    <a:pt x="17432" y="3852"/>
                    <a:pt x="17432" y="3713"/>
                  </a:cubicBezTo>
                  <a:lnTo>
                    <a:pt x="17432" y="1900"/>
                  </a:lnTo>
                  <a:cubicBezTo>
                    <a:pt x="17432" y="1674"/>
                    <a:pt x="17275" y="1534"/>
                    <a:pt x="17066" y="1534"/>
                  </a:cubicBezTo>
                  <a:lnTo>
                    <a:pt x="15026" y="1534"/>
                  </a:lnTo>
                  <a:lnTo>
                    <a:pt x="15026" y="1168"/>
                  </a:lnTo>
                  <a:cubicBezTo>
                    <a:pt x="15026" y="523"/>
                    <a:pt x="14521" y="0"/>
                    <a:pt x="13946" y="0"/>
                  </a:cubicBezTo>
                  <a:cubicBezTo>
                    <a:pt x="13353" y="0"/>
                    <a:pt x="12847" y="523"/>
                    <a:pt x="12847" y="1168"/>
                  </a:cubicBezTo>
                  <a:lnTo>
                    <a:pt x="12847" y="1534"/>
                  </a:lnTo>
                  <a:lnTo>
                    <a:pt x="4637" y="1534"/>
                  </a:lnTo>
                  <a:lnTo>
                    <a:pt x="4637" y="1168"/>
                  </a:lnTo>
                  <a:cubicBezTo>
                    <a:pt x="4637" y="523"/>
                    <a:pt x="4132" y="0"/>
                    <a:pt x="3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4"/>
            <p:cNvSpPr/>
            <p:nvPr/>
          </p:nvSpPr>
          <p:spPr>
            <a:xfrm>
              <a:off x="6275225" y="2199675"/>
              <a:ext cx="247125" cy="17875"/>
            </a:xfrm>
            <a:custGeom>
              <a:avLst/>
              <a:gdLst/>
              <a:ahLst/>
              <a:cxnLst/>
              <a:rect l="l" t="t" r="r" b="b"/>
              <a:pathLst>
                <a:path w="9885" h="715" extrusionOk="0">
                  <a:moveTo>
                    <a:pt x="367" y="0"/>
                  </a:moveTo>
                  <a:cubicBezTo>
                    <a:pt x="227" y="0"/>
                    <a:pt x="1" y="140"/>
                    <a:pt x="1" y="366"/>
                  </a:cubicBezTo>
                  <a:cubicBezTo>
                    <a:pt x="1" y="575"/>
                    <a:pt x="227" y="715"/>
                    <a:pt x="367" y="715"/>
                  </a:cubicBezTo>
                  <a:lnTo>
                    <a:pt x="9518" y="715"/>
                  </a:lnTo>
                  <a:cubicBezTo>
                    <a:pt x="9727" y="715"/>
                    <a:pt x="9884" y="575"/>
                    <a:pt x="9884" y="366"/>
                  </a:cubicBezTo>
                  <a:cubicBezTo>
                    <a:pt x="9884" y="140"/>
                    <a:pt x="9727" y="0"/>
                    <a:pt x="9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4"/>
            <p:cNvSpPr/>
            <p:nvPr/>
          </p:nvSpPr>
          <p:spPr>
            <a:xfrm>
              <a:off x="6275225" y="2235825"/>
              <a:ext cx="210525" cy="20075"/>
            </a:xfrm>
            <a:custGeom>
              <a:avLst/>
              <a:gdLst/>
              <a:ahLst/>
              <a:cxnLst/>
              <a:rect l="l" t="t" r="r" b="b"/>
              <a:pathLst>
                <a:path w="8421" h="803" extrusionOk="0">
                  <a:moveTo>
                    <a:pt x="367" y="1"/>
                  </a:moveTo>
                  <a:cubicBezTo>
                    <a:pt x="227" y="1"/>
                    <a:pt x="1" y="227"/>
                    <a:pt x="1" y="437"/>
                  </a:cubicBezTo>
                  <a:cubicBezTo>
                    <a:pt x="1" y="576"/>
                    <a:pt x="227" y="803"/>
                    <a:pt x="367" y="803"/>
                  </a:cubicBezTo>
                  <a:lnTo>
                    <a:pt x="8071" y="803"/>
                  </a:lnTo>
                  <a:cubicBezTo>
                    <a:pt x="8281" y="803"/>
                    <a:pt x="8420" y="576"/>
                    <a:pt x="8420" y="437"/>
                  </a:cubicBezTo>
                  <a:cubicBezTo>
                    <a:pt x="8420" y="227"/>
                    <a:pt x="8281" y="1"/>
                    <a:pt x="80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4"/>
            <p:cNvSpPr/>
            <p:nvPr/>
          </p:nvSpPr>
          <p:spPr>
            <a:xfrm>
              <a:off x="6275225" y="2021425"/>
              <a:ext cx="136425" cy="147325"/>
            </a:xfrm>
            <a:custGeom>
              <a:avLst/>
              <a:gdLst/>
              <a:ahLst/>
              <a:cxnLst/>
              <a:rect l="l" t="t" r="r" b="b"/>
              <a:pathLst>
                <a:path w="5457" h="5893" extrusionOk="0">
                  <a:moveTo>
                    <a:pt x="4725" y="733"/>
                  </a:moveTo>
                  <a:lnTo>
                    <a:pt x="4725" y="5160"/>
                  </a:lnTo>
                  <a:lnTo>
                    <a:pt x="803" y="5160"/>
                  </a:lnTo>
                  <a:lnTo>
                    <a:pt x="803" y="733"/>
                  </a:lnTo>
                  <a:close/>
                  <a:moveTo>
                    <a:pt x="367" y="1"/>
                  </a:moveTo>
                  <a:cubicBezTo>
                    <a:pt x="227" y="1"/>
                    <a:pt x="1" y="158"/>
                    <a:pt x="1" y="367"/>
                  </a:cubicBezTo>
                  <a:lnTo>
                    <a:pt x="1" y="5526"/>
                  </a:lnTo>
                  <a:cubicBezTo>
                    <a:pt x="1" y="5753"/>
                    <a:pt x="227" y="5892"/>
                    <a:pt x="367" y="5892"/>
                  </a:cubicBezTo>
                  <a:lnTo>
                    <a:pt x="5091" y="5892"/>
                  </a:lnTo>
                  <a:cubicBezTo>
                    <a:pt x="5300" y="5892"/>
                    <a:pt x="5457" y="5753"/>
                    <a:pt x="5457" y="5526"/>
                  </a:cubicBezTo>
                  <a:lnTo>
                    <a:pt x="5457" y="367"/>
                  </a:lnTo>
                  <a:cubicBezTo>
                    <a:pt x="5457" y="158"/>
                    <a:pt x="5300" y="1"/>
                    <a:pt x="5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3" name="Google Shape;823;p64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3886914" y="1925300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4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80262" y="412111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4"/>
          <p:cNvPicPr preferRelativeResize="0"/>
          <p:nvPr/>
        </p:nvPicPr>
        <p:blipFill rotWithShape="1">
          <a:blip r:embed="rId3">
            <a:alphaModFix/>
          </a:blip>
          <a:srcRect l="46778" t="6693" r="44094" b="81710"/>
          <a:stretch/>
        </p:blipFill>
        <p:spPr>
          <a:xfrm rot="10800000" flipH="1">
            <a:off x="2924171" y="177340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788;p64">
            <a:extLst>
              <a:ext uri="{FF2B5EF4-FFF2-40B4-BE49-F238E27FC236}">
                <a16:creationId xmlns:a16="http://schemas.microsoft.com/office/drawing/2014/main" id="{15783D96-7654-4087-A989-9C983A483CAF}"/>
              </a:ext>
            </a:extLst>
          </p:cNvPr>
          <p:cNvSpPr txBox="1"/>
          <p:nvPr/>
        </p:nvSpPr>
        <p:spPr>
          <a:xfrm>
            <a:off x="5122049" y="1342992"/>
            <a:ext cx="16551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CMO’s Concerns</a:t>
            </a:r>
            <a:endParaRPr sz="18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" name="Google Shape;789;p64">
            <a:extLst>
              <a:ext uri="{FF2B5EF4-FFF2-40B4-BE49-F238E27FC236}">
                <a16:creationId xmlns:a16="http://schemas.microsoft.com/office/drawing/2014/main" id="{B9258E76-E772-467C-A840-ECCFC7AF8967}"/>
              </a:ext>
            </a:extLst>
          </p:cNvPr>
          <p:cNvSpPr txBox="1"/>
          <p:nvPr/>
        </p:nvSpPr>
        <p:spPr>
          <a:xfrm>
            <a:off x="5139953" y="1797294"/>
            <a:ext cx="2754345" cy="199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Leveraging Proper Segmentation for Targeted Customer Engagement and Strategy Optimization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Diversified Marketing Approaches based on Customer Insights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Utilizing Numerical Analysis to Highlight Market Resilience &amp; Growth Potential During Economic Challenges</a:t>
            </a: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6" name="Google Shape;652;p54">
            <a:extLst>
              <a:ext uri="{FF2B5EF4-FFF2-40B4-BE49-F238E27FC236}">
                <a16:creationId xmlns:a16="http://schemas.microsoft.com/office/drawing/2014/main" id="{3C0FC738-248A-4551-9993-0C4562AF844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045" t="10205" r="7028" b="10561"/>
          <a:stretch/>
        </p:blipFill>
        <p:spPr>
          <a:xfrm>
            <a:off x="112291" y="2444970"/>
            <a:ext cx="2767018" cy="217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886;p93">
            <a:extLst>
              <a:ext uri="{FF2B5EF4-FFF2-40B4-BE49-F238E27FC236}">
                <a16:creationId xmlns:a16="http://schemas.microsoft.com/office/drawing/2014/main" id="{9E75BF90-B547-4F0B-AF95-72EF88A588E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7983" t="24082" b="15468"/>
          <a:stretch/>
        </p:blipFill>
        <p:spPr>
          <a:xfrm>
            <a:off x="7583408" y="712784"/>
            <a:ext cx="1557064" cy="1993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899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4"/>
          <p:cNvSpPr txBox="1">
            <a:spLocks noGrp="1"/>
          </p:cNvSpPr>
          <p:nvPr>
            <p:ph type="ctrTitle"/>
          </p:nvPr>
        </p:nvSpPr>
        <p:spPr>
          <a:xfrm>
            <a:off x="-1206826" y="294401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SUE </a:t>
            </a:r>
            <a:r>
              <a:rPr lang="en" sz="4400" dirty="0">
                <a:solidFill>
                  <a:schemeClr val="dk2"/>
                </a:solidFill>
              </a:rPr>
              <a:t>Strategies</a:t>
            </a:r>
            <a:endParaRPr sz="4400" dirty="0">
              <a:solidFill>
                <a:schemeClr val="dk2"/>
              </a:solidFill>
            </a:endParaRPr>
          </a:p>
        </p:txBody>
      </p:sp>
      <p:sp>
        <p:nvSpPr>
          <p:cNvPr id="788" name="Google Shape;788;p64"/>
          <p:cNvSpPr txBox="1"/>
          <p:nvPr/>
        </p:nvSpPr>
        <p:spPr>
          <a:xfrm>
            <a:off x="177840" y="1849838"/>
            <a:ext cx="16551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Sue Strategy</a:t>
            </a:r>
            <a:endParaRPr sz="18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9" name="Google Shape;789;p64"/>
          <p:cNvSpPr txBox="1"/>
          <p:nvPr/>
        </p:nvSpPr>
        <p:spPr>
          <a:xfrm>
            <a:off x="177840" y="2185068"/>
            <a:ext cx="2578658" cy="157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Quantitative Segmentation Analysis Meeting Plan</a:t>
            </a: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from GSB Campaign Failure - Targeting Specific Segments, Not General Audiences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Empowering CFO in Resource Allocation</a:t>
            </a: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Showcasing Mark's Successful Online Business Strategy</a:t>
            </a:r>
            <a:endParaRPr lang="en-US" sz="1100" b="0" i="0" u="none" strike="noStrike" dirty="0">
              <a:solidFill>
                <a:srgbClr val="5FCBE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0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naheim"/>
            </a:endParaRPr>
          </a:p>
        </p:txBody>
      </p:sp>
      <p:grpSp>
        <p:nvGrpSpPr>
          <p:cNvPr id="800" name="Google Shape;800;p64"/>
          <p:cNvGrpSpPr/>
          <p:nvPr/>
        </p:nvGrpSpPr>
        <p:grpSpPr>
          <a:xfrm>
            <a:off x="4597732" y="3223695"/>
            <a:ext cx="399577" cy="367119"/>
            <a:chOff x="3226500" y="4053475"/>
            <a:chExt cx="472425" cy="434050"/>
          </a:xfrm>
        </p:grpSpPr>
        <p:sp>
          <p:nvSpPr>
            <p:cNvPr id="801" name="Google Shape;801;p64"/>
            <p:cNvSpPr/>
            <p:nvPr/>
          </p:nvSpPr>
          <p:spPr>
            <a:xfrm>
              <a:off x="3611750" y="4274850"/>
              <a:ext cx="50575" cy="18325"/>
            </a:xfrm>
            <a:custGeom>
              <a:avLst/>
              <a:gdLst/>
              <a:ahLst/>
              <a:cxnLst/>
              <a:rect l="l" t="t" r="r" b="b"/>
              <a:pathLst>
                <a:path w="2023" h="733" extrusionOk="0">
                  <a:moveTo>
                    <a:pt x="349" y="0"/>
                  </a:moveTo>
                  <a:cubicBezTo>
                    <a:pt x="140" y="0"/>
                    <a:pt x="0" y="157"/>
                    <a:pt x="0" y="367"/>
                  </a:cubicBezTo>
                  <a:cubicBezTo>
                    <a:pt x="0" y="593"/>
                    <a:pt x="140" y="733"/>
                    <a:pt x="349" y="733"/>
                  </a:cubicBezTo>
                  <a:lnTo>
                    <a:pt x="1656" y="733"/>
                  </a:lnTo>
                  <a:cubicBezTo>
                    <a:pt x="1883" y="733"/>
                    <a:pt x="2022" y="593"/>
                    <a:pt x="2022" y="367"/>
                  </a:cubicBezTo>
                  <a:cubicBezTo>
                    <a:pt x="2022" y="157"/>
                    <a:pt x="1883" y="0"/>
                    <a:pt x="1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4"/>
            <p:cNvSpPr/>
            <p:nvPr/>
          </p:nvSpPr>
          <p:spPr>
            <a:xfrm>
              <a:off x="3569900" y="4274850"/>
              <a:ext cx="17900" cy="18325"/>
            </a:xfrm>
            <a:custGeom>
              <a:avLst/>
              <a:gdLst/>
              <a:ahLst/>
              <a:cxnLst/>
              <a:rect l="l" t="t" r="r" b="b"/>
              <a:pathLst>
                <a:path w="716" h="733" extrusionOk="0">
                  <a:moveTo>
                    <a:pt x="367" y="0"/>
                  </a:moveTo>
                  <a:cubicBezTo>
                    <a:pt x="140" y="0"/>
                    <a:pt x="1" y="157"/>
                    <a:pt x="1" y="367"/>
                  </a:cubicBezTo>
                  <a:cubicBezTo>
                    <a:pt x="1" y="593"/>
                    <a:pt x="140" y="733"/>
                    <a:pt x="367" y="733"/>
                  </a:cubicBezTo>
                  <a:cubicBezTo>
                    <a:pt x="576" y="733"/>
                    <a:pt x="715" y="593"/>
                    <a:pt x="715" y="367"/>
                  </a:cubicBezTo>
                  <a:cubicBezTo>
                    <a:pt x="715" y="157"/>
                    <a:pt x="576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4"/>
            <p:cNvSpPr/>
            <p:nvPr/>
          </p:nvSpPr>
          <p:spPr>
            <a:xfrm>
              <a:off x="3611750" y="4238675"/>
              <a:ext cx="50575" cy="18325"/>
            </a:xfrm>
            <a:custGeom>
              <a:avLst/>
              <a:gdLst/>
              <a:ahLst/>
              <a:cxnLst/>
              <a:rect l="l" t="t" r="r" b="b"/>
              <a:pathLst>
                <a:path w="2023" h="733" extrusionOk="0">
                  <a:moveTo>
                    <a:pt x="349" y="1"/>
                  </a:moveTo>
                  <a:cubicBezTo>
                    <a:pt x="140" y="1"/>
                    <a:pt x="0" y="140"/>
                    <a:pt x="0" y="367"/>
                  </a:cubicBezTo>
                  <a:cubicBezTo>
                    <a:pt x="0" y="576"/>
                    <a:pt x="140" y="733"/>
                    <a:pt x="349" y="733"/>
                  </a:cubicBezTo>
                  <a:lnTo>
                    <a:pt x="1656" y="733"/>
                  </a:lnTo>
                  <a:cubicBezTo>
                    <a:pt x="1883" y="733"/>
                    <a:pt x="2022" y="576"/>
                    <a:pt x="2022" y="367"/>
                  </a:cubicBezTo>
                  <a:cubicBezTo>
                    <a:pt x="2022" y="140"/>
                    <a:pt x="1883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4"/>
            <p:cNvSpPr/>
            <p:nvPr/>
          </p:nvSpPr>
          <p:spPr>
            <a:xfrm>
              <a:off x="3569900" y="4238675"/>
              <a:ext cx="17900" cy="18325"/>
            </a:xfrm>
            <a:custGeom>
              <a:avLst/>
              <a:gdLst/>
              <a:ahLst/>
              <a:cxnLst/>
              <a:rect l="l" t="t" r="r" b="b"/>
              <a:pathLst>
                <a:path w="716" h="733" extrusionOk="0">
                  <a:moveTo>
                    <a:pt x="367" y="1"/>
                  </a:moveTo>
                  <a:cubicBezTo>
                    <a:pt x="140" y="1"/>
                    <a:pt x="1" y="140"/>
                    <a:pt x="1" y="367"/>
                  </a:cubicBezTo>
                  <a:cubicBezTo>
                    <a:pt x="1" y="576"/>
                    <a:pt x="140" y="733"/>
                    <a:pt x="367" y="733"/>
                  </a:cubicBezTo>
                  <a:cubicBezTo>
                    <a:pt x="576" y="733"/>
                    <a:pt x="715" y="576"/>
                    <a:pt x="715" y="367"/>
                  </a:cubicBezTo>
                  <a:cubicBezTo>
                    <a:pt x="715" y="140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4"/>
            <p:cNvSpPr/>
            <p:nvPr/>
          </p:nvSpPr>
          <p:spPr>
            <a:xfrm>
              <a:off x="3611750" y="4200325"/>
              <a:ext cx="50575" cy="20075"/>
            </a:xfrm>
            <a:custGeom>
              <a:avLst/>
              <a:gdLst/>
              <a:ahLst/>
              <a:cxnLst/>
              <a:rect l="l" t="t" r="r" b="b"/>
              <a:pathLst>
                <a:path w="2023" h="803" extrusionOk="0">
                  <a:moveTo>
                    <a:pt x="349" y="1"/>
                  </a:moveTo>
                  <a:cubicBezTo>
                    <a:pt x="140" y="1"/>
                    <a:pt x="0" y="227"/>
                    <a:pt x="0" y="367"/>
                  </a:cubicBezTo>
                  <a:cubicBezTo>
                    <a:pt x="0" y="593"/>
                    <a:pt x="140" y="803"/>
                    <a:pt x="349" y="803"/>
                  </a:cubicBezTo>
                  <a:lnTo>
                    <a:pt x="1656" y="803"/>
                  </a:lnTo>
                  <a:cubicBezTo>
                    <a:pt x="1883" y="803"/>
                    <a:pt x="2022" y="593"/>
                    <a:pt x="2022" y="367"/>
                  </a:cubicBezTo>
                  <a:cubicBezTo>
                    <a:pt x="2022" y="227"/>
                    <a:pt x="1883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4"/>
            <p:cNvSpPr/>
            <p:nvPr/>
          </p:nvSpPr>
          <p:spPr>
            <a:xfrm>
              <a:off x="3569900" y="4200325"/>
              <a:ext cx="17900" cy="20075"/>
            </a:xfrm>
            <a:custGeom>
              <a:avLst/>
              <a:gdLst/>
              <a:ahLst/>
              <a:cxnLst/>
              <a:rect l="l" t="t" r="r" b="b"/>
              <a:pathLst>
                <a:path w="716" h="803" extrusionOk="0">
                  <a:moveTo>
                    <a:pt x="367" y="1"/>
                  </a:moveTo>
                  <a:cubicBezTo>
                    <a:pt x="140" y="1"/>
                    <a:pt x="1" y="227"/>
                    <a:pt x="1" y="367"/>
                  </a:cubicBezTo>
                  <a:cubicBezTo>
                    <a:pt x="1" y="593"/>
                    <a:pt x="140" y="803"/>
                    <a:pt x="367" y="803"/>
                  </a:cubicBezTo>
                  <a:cubicBezTo>
                    <a:pt x="576" y="803"/>
                    <a:pt x="715" y="593"/>
                    <a:pt x="715" y="367"/>
                  </a:cubicBezTo>
                  <a:cubicBezTo>
                    <a:pt x="715" y="227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4"/>
            <p:cNvSpPr/>
            <p:nvPr/>
          </p:nvSpPr>
          <p:spPr>
            <a:xfrm>
              <a:off x="3560750" y="4089650"/>
              <a:ext cx="18325" cy="18325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7" y="0"/>
                  </a:moveTo>
                  <a:cubicBezTo>
                    <a:pt x="140" y="0"/>
                    <a:pt x="1" y="227"/>
                    <a:pt x="1" y="366"/>
                  </a:cubicBezTo>
                  <a:cubicBezTo>
                    <a:pt x="1" y="593"/>
                    <a:pt x="140" y="732"/>
                    <a:pt x="367" y="732"/>
                  </a:cubicBezTo>
                  <a:cubicBezTo>
                    <a:pt x="576" y="732"/>
                    <a:pt x="733" y="593"/>
                    <a:pt x="733" y="366"/>
                  </a:cubicBezTo>
                  <a:cubicBezTo>
                    <a:pt x="733" y="227"/>
                    <a:pt x="576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4"/>
            <p:cNvSpPr/>
            <p:nvPr/>
          </p:nvSpPr>
          <p:spPr>
            <a:xfrm>
              <a:off x="3644425" y="4089650"/>
              <a:ext cx="17900" cy="18325"/>
            </a:xfrm>
            <a:custGeom>
              <a:avLst/>
              <a:gdLst/>
              <a:ahLst/>
              <a:cxnLst/>
              <a:rect l="l" t="t" r="r" b="b"/>
              <a:pathLst>
                <a:path w="716" h="733" extrusionOk="0">
                  <a:moveTo>
                    <a:pt x="349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49" y="732"/>
                  </a:cubicBezTo>
                  <a:cubicBezTo>
                    <a:pt x="576" y="732"/>
                    <a:pt x="715" y="593"/>
                    <a:pt x="715" y="366"/>
                  </a:cubicBezTo>
                  <a:cubicBezTo>
                    <a:pt x="715" y="227"/>
                    <a:pt x="576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4"/>
            <p:cNvSpPr/>
            <p:nvPr/>
          </p:nvSpPr>
          <p:spPr>
            <a:xfrm>
              <a:off x="3602600" y="4089650"/>
              <a:ext cx="17875" cy="18325"/>
            </a:xfrm>
            <a:custGeom>
              <a:avLst/>
              <a:gdLst/>
              <a:ahLst/>
              <a:cxnLst/>
              <a:rect l="l" t="t" r="r" b="b"/>
              <a:pathLst>
                <a:path w="715" h="733" extrusionOk="0">
                  <a:moveTo>
                    <a:pt x="366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66" y="732"/>
                  </a:cubicBezTo>
                  <a:cubicBezTo>
                    <a:pt x="575" y="732"/>
                    <a:pt x="715" y="593"/>
                    <a:pt x="715" y="366"/>
                  </a:cubicBezTo>
                  <a:cubicBezTo>
                    <a:pt x="715" y="227"/>
                    <a:pt x="575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4"/>
            <p:cNvSpPr/>
            <p:nvPr/>
          </p:nvSpPr>
          <p:spPr>
            <a:xfrm>
              <a:off x="3322825" y="4089650"/>
              <a:ext cx="38375" cy="18325"/>
            </a:xfrm>
            <a:custGeom>
              <a:avLst/>
              <a:gdLst/>
              <a:ahLst/>
              <a:cxnLst/>
              <a:rect l="l" t="t" r="r" b="b"/>
              <a:pathLst>
                <a:path w="1535" h="733" extrusionOk="0">
                  <a:moveTo>
                    <a:pt x="366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66" y="732"/>
                  </a:cubicBezTo>
                  <a:lnTo>
                    <a:pt x="1098" y="732"/>
                  </a:lnTo>
                  <a:cubicBezTo>
                    <a:pt x="1308" y="732"/>
                    <a:pt x="1534" y="593"/>
                    <a:pt x="1534" y="366"/>
                  </a:cubicBezTo>
                  <a:cubicBezTo>
                    <a:pt x="1534" y="227"/>
                    <a:pt x="1308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4"/>
            <p:cNvSpPr/>
            <p:nvPr/>
          </p:nvSpPr>
          <p:spPr>
            <a:xfrm>
              <a:off x="3263125" y="4089650"/>
              <a:ext cx="36175" cy="18325"/>
            </a:xfrm>
            <a:custGeom>
              <a:avLst/>
              <a:gdLst/>
              <a:ahLst/>
              <a:cxnLst/>
              <a:rect l="l" t="t" r="r" b="b"/>
              <a:pathLst>
                <a:path w="1447" h="733" extrusionOk="0">
                  <a:moveTo>
                    <a:pt x="349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49" y="732"/>
                  </a:cubicBezTo>
                  <a:lnTo>
                    <a:pt x="1081" y="732"/>
                  </a:lnTo>
                  <a:cubicBezTo>
                    <a:pt x="1308" y="732"/>
                    <a:pt x="1447" y="593"/>
                    <a:pt x="1447" y="366"/>
                  </a:cubicBezTo>
                  <a:cubicBezTo>
                    <a:pt x="1447" y="227"/>
                    <a:pt x="1308" y="0"/>
                    <a:pt x="10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4"/>
            <p:cNvSpPr/>
            <p:nvPr/>
          </p:nvSpPr>
          <p:spPr>
            <a:xfrm>
              <a:off x="3442650" y="4089650"/>
              <a:ext cx="38375" cy="18325"/>
            </a:xfrm>
            <a:custGeom>
              <a:avLst/>
              <a:gdLst/>
              <a:ahLst/>
              <a:cxnLst/>
              <a:rect l="l" t="t" r="r" b="b"/>
              <a:pathLst>
                <a:path w="1535" h="733" extrusionOk="0">
                  <a:moveTo>
                    <a:pt x="367" y="0"/>
                  </a:moveTo>
                  <a:cubicBezTo>
                    <a:pt x="227" y="0"/>
                    <a:pt x="1" y="227"/>
                    <a:pt x="1" y="366"/>
                  </a:cubicBezTo>
                  <a:cubicBezTo>
                    <a:pt x="1" y="593"/>
                    <a:pt x="227" y="732"/>
                    <a:pt x="367" y="732"/>
                  </a:cubicBezTo>
                  <a:lnTo>
                    <a:pt x="1169" y="732"/>
                  </a:lnTo>
                  <a:cubicBezTo>
                    <a:pt x="1308" y="732"/>
                    <a:pt x="1535" y="593"/>
                    <a:pt x="1535" y="366"/>
                  </a:cubicBezTo>
                  <a:cubicBezTo>
                    <a:pt x="1535" y="227"/>
                    <a:pt x="1308" y="0"/>
                    <a:pt x="1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4"/>
            <p:cNvSpPr/>
            <p:nvPr/>
          </p:nvSpPr>
          <p:spPr>
            <a:xfrm>
              <a:off x="3382950" y="4089650"/>
              <a:ext cx="37950" cy="18325"/>
            </a:xfrm>
            <a:custGeom>
              <a:avLst/>
              <a:gdLst/>
              <a:ahLst/>
              <a:cxnLst/>
              <a:rect l="l" t="t" r="r" b="b"/>
              <a:pathLst>
                <a:path w="1518" h="733" extrusionOk="0">
                  <a:moveTo>
                    <a:pt x="349" y="0"/>
                  </a:moveTo>
                  <a:cubicBezTo>
                    <a:pt x="210" y="0"/>
                    <a:pt x="1" y="227"/>
                    <a:pt x="1" y="366"/>
                  </a:cubicBezTo>
                  <a:cubicBezTo>
                    <a:pt x="1" y="593"/>
                    <a:pt x="210" y="732"/>
                    <a:pt x="349" y="732"/>
                  </a:cubicBezTo>
                  <a:lnTo>
                    <a:pt x="1151" y="732"/>
                  </a:lnTo>
                  <a:cubicBezTo>
                    <a:pt x="1308" y="732"/>
                    <a:pt x="1517" y="593"/>
                    <a:pt x="1517" y="366"/>
                  </a:cubicBezTo>
                  <a:cubicBezTo>
                    <a:pt x="1517" y="227"/>
                    <a:pt x="1308" y="0"/>
                    <a:pt x="1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4"/>
            <p:cNvSpPr/>
            <p:nvPr/>
          </p:nvSpPr>
          <p:spPr>
            <a:xfrm>
              <a:off x="3226500" y="4053475"/>
              <a:ext cx="472425" cy="434050"/>
            </a:xfrm>
            <a:custGeom>
              <a:avLst/>
              <a:gdLst/>
              <a:ahLst/>
              <a:cxnLst/>
              <a:rect l="l" t="t" r="r" b="b"/>
              <a:pathLst>
                <a:path w="18897" h="17362" extrusionOk="0">
                  <a:moveTo>
                    <a:pt x="17066" y="733"/>
                  </a:moveTo>
                  <a:cubicBezTo>
                    <a:pt x="17659" y="733"/>
                    <a:pt x="18164" y="1238"/>
                    <a:pt x="18164" y="1813"/>
                  </a:cubicBezTo>
                  <a:lnTo>
                    <a:pt x="18164" y="2981"/>
                  </a:lnTo>
                  <a:lnTo>
                    <a:pt x="733" y="2981"/>
                  </a:lnTo>
                  <a:lnTo>
                    <a:pt x="733" y="1813"/>
                  </a:lnTo>
                  <a:cubicBezTo>
                    <a:pt x="733" y="1238"/>
                    <a:pt x="1239" y="733"/>
                    <a:pt x="1814" y="733"/>
                  </a:cubicBezTo>
                  <a:close/>
                  <a:moveTo>
                    <a:pt x="1465" y="3696"/>
                  </a:moveTo>
                  <a:lnTo>
                    <a:pt x="1465" y="4428"/>
                  </a:lnTo>
                  <a:lnTo>
                    <a:pt x="733" y="4428"/>
                  </a:lnTo>
                  <a:lnTo>
                    <a:pt x="733" y="3696"/>
                  </a:lnTo>
                  <a:close/>
                  <a:moveTo>
                    <a:pt x="18164" y="3696"/>
                  </a:moveTo>
                  <a:lnTo>
                    <a:pt x="18164" y="4428"/>
                  </a:lnTo>
                  <a:lnTo>
                    <a:pt x="13005" y="4428"/>
                  </a:lnTo>
                  <a:lnTo>
                    <a:pt x="13005" y="3696"/>
                  </a:lnTo>
                  <a:close/>
                  <a:moveTo>
                    <a:pt x="1465" y="5160"/>
                  </a:moveTo>
                  <a:lnTo>
                    <a:pt x="1465" y="5875"/>
                  </a:lnTo>
                  <a:lnTo>
                    <a:pt x="733" y="5875"/>
                  </a:lnTo>
                  <a:lnTo>
                    <a:pt x="733" y="5160"/>
                  </a:lnTo>
                  <a:close/>
                  <a:moveTo>
                    <a:pt x="1465" y="6607"/>
                  </a:moveTo>
                  <a:lnTo>
                    <a:pt x="1465" y="7409"/>
                  </a:lnTo>
                  <a:lnTo>
                    <a:pt x="733" y="7409"/>
                  </a:lnTo>
                  <a:lnTo>
                    <a:pt x="733" y="6607"/>
                  </a:lnTo>
                  <a:close/>
                  <a:moveTo>
                    <a:pt x="1465" y="8141"/>
                  </a:moveTo>
                  <a:lnTo>
                    <a:pt x="1465" y="8855"/>
                  </a:lnTo>
                  <a:lnTo>
                    <a:pt x="733" y="8855"/>
                  </a:lnTo>
                  <a:lnTo>
                    <a:pt x="733" y="8141"/>
                  </a:lnTo>
                  <a:close/>
                  <a:moveTo>
                    <a:pt x="1465" y="9588"/>
                  </a:moveTo>
                  <a:lnTo>
                    <a:pt x="1465" y="10320"/>
                  </a:lnTo>
                  <a:lnTo>
                    <a:pt x="733" y="10320"/>
                  </a:lnTo>
                  <a:lnTo>
                    <a:pt x="733" y="9588"/>
                  </a:lnTo>
                  <a:close/>
                  <a:moveTo>
                    <a:pt x="12273" y="3696"/>
                  </a:moveTo>
                  <a:lnTo>
                    <a:pt x="12273" y="10320"/>
                  </a:lnTo>
                  <a:lnTo>
                    <a:pt x="2180" y="10320"/>
                  </a:lnTo>
                  <a:lnTo>
                    <a:pt x="2180" y="3696"/>
                  </a:lnTo>
                  <a:close/>
                  <a:moveTo>
                    <a:pt x="18164" y="5160"/>
                  </a:moveTo>
                  <a:lnTo>
                    <a:pt x="18164" y="10320"/>
                  </a:lnTo>
                  <a:lnTo>
                    <a:pt x="13005" y="10320"/>
                  </a:lnTo>
                  <a:lnTo>
                    <a:pt x="13005" y="5160"/>
                  </a:lnTo>
                  <a:close/>
                  <a:moveTo>
                    <a:pt x="18164" y="11104"/>
                  </a:moveTo>
                  <a:lnTo>
                    <a:pt x="18164" y="11836"/>
                  </a:lnTo>
                  <a:cubicBezTo>
                    <a:pt x="18164" y="12411"/>
                    <a:pt x="17659" y="12934"/>
                    <a:pt x="17066" y="12934"/>
                  </a:cubicBezTo>
                  <a:lnTo>
                    <a:pt x="1814" y="12934"/>
                  </a:lnTo>
                  <a:cubicBezTo>
                    <a:pt x="1239" y="12934"/>
                    <a:pt x="733" y="12411"/>
                    <a:pt x="733" y="11836"/>
                  </a:cubicBezTo>
                  <a:lnTo>
                    <a:pt x="733" y="11104"/>
                  </a:lnTo>
                  <a:close/>
                  <a:moveTo>
                    <a:pt x="1814" y="0"/>
                  </a:moveTo>
                  <a:cubicBezTo>
                    <a:pt x="803" y="0"/>
                    <a:pt x="1" y="802"/>
                    <a:pt x="1" y="1813"/>
                  </a:cubicBezTo>
                  <a:lnTo>
                    <a:pt x="1" y="11836"/>
                  </a:lnTo>
                  <a:cubicBezTo>
                    <a:pt x="1" y="12847"/>
                    <a:pt x="803" y="13649"/>
                    <a:pt x="1814" y="13649"/>
                  </a:cubicBezTo>
                  <a:lnTo>
                    <a:pt x="7409" y="13649"/>
                  </a:lnTo>
                  <a:lnTo>
                    <a:pt x="7409" y="14956"/>
                  </a:lnTo>
                  <a:lnTo>
                    <a:pt x="6834" y="14956"/>
                  </a:lnTo>
                  <a:cubicBezTo>
                    <a:pt x="6607" y="14956"/>
                    <a:pt x="6398" y="15026"/>
                    <a:pt x="6102" y="15113"/>
                  </a:cubicBezTo>
                  <a:cubicBezTo>
                    <a:pt x="5893" y="15183"/>
                    <a:pt x="5736" y="15322"/>
                    <a:pt x="5527" y="15462"/>
                  </a:cubicBezTo>
                  <a:cubicBezTo>
                    <a:pt x="5387" y="15689"/>
                    <a:pt x="5230" y="15828"/>
                    <a:pt x="5161" y="16124"/>
                  </a:cubicBezTo>
                  <a:cubicBezTo>
                    <a:pt x="5091" y="16333"/>
                    <a:pt x="5021" y="16560"/>
                    <a:pt x="5021" y="16769"/>
                  </a:cubicBezTo>
                  <a:lnTo>
                    <a:pt x="5021" y="16996"/>
                  </a:lnTo>
                  <a:cubicBezTo>
                    <a:pt x="5021" y="17066"/>
                    <a:pt x="5021" y="17205"/>
                    <a:pt x="5091" y="17292"/>
                  </a:cubicBezTo>
                  <a:cubicBezTo>
                    <a:pt x="5161" y="17292"/>
                    <a:pt x="5300" y="17362"/>
                    <a:pt x="5387" y="17362"/>
                  </a:cubicBezTo>
                  <a:lnTo>
                    <a:pt x="7845" y="17362"/>
                  </a:lnTo>
                  <a:cubicBezTo>
                    <a:pt x="8072" y="17362"/>
                    <a:pt x="8211" y="17205"/>
                    <a:pt x="8211" y="16996"/>
                  </a:cubicBezTo>
                  <a:cubicBezTo>
                    <a:pt x="8211" y="16769"/>
                    <a:pt x="8072" y="16630"/>
                    <a:pt x="7845" y="16630"/>
                  </a:cubicBezTo>
                  <a:lnTo>
                    <a:pt x="5736" y="16630"/>
                  </a:lnTo>
                  <a:cubicBezTo>
                    <a:pt x="5893" y="16124"/>
                    <a:pt x="6328" y="15689"/>
                    <a:pt x="6834" y="15689"/>
                  </a:cubicBezTo>
                  <a:lnTo>
                    <a:pt x="9222" y="15689"/>
                  </a:lnTo>
                  <a:cubicBezTo>
                    <a:pt x="9379" y="15689"/>
                    <a:pt x="9449" y="15689"/>
                    <a:pt x="9518" y="15619"/>
                  </a:cubicBezTo>
                  <a:cubicBezTo>
                    <a:pt x="9588" y="15549"/>
                    <a:pt x="9658" y="15392"/>
                    <a:pt x="9658" y="15322"/>
                  </a:cubicBezTo>
                  <a:cubicBezTo>
                    <a:pt x="9658" y="15253"/>
                    <a:pt x="9588" y="15113"/>
                    <a:pt x="9518" y="15026"/>
                  </a:cubicBezTo>
                  <a:cubicBezTo>
                    <a:pt x="9449" y="15026"/>
                    <a:pt x="9379" y="14956"/>
                    <a:pt x="9222" y="14956"/>
                  </a:cubicBezTo>
                  <a:lnTo>
                    <a:pt x="8141" y="14956"/>
                  </a:lnTo>
                  <a:lnTo>
                    <a:pt x="8141" y="13649"/>
                  </a:lnTo>
                  <a:lnTo>
                    <a:pt x="10756" y="13649"/>
                  </a:lnTo>
                  <a:lnTo>
                    <a:pt x="10756" y="15322"/>
                  </a:lnTo>
                  <a:cubicBezTo>
                    <a:pt x="10756" y="15392"/>
                    <a:pt x="10756" y="15549"/>
                    <a:pt x="10826" y="15619"/>
                  </a:cubicBezTo>
                  <a:cubicBezTo>
                    <a:pt x="10895" y="15689"/>
                    <a:pt x="11052" y="15689"/>
                    <a:pt x="11122" y="15689"/>
                  </a:cubicBezTo>
                  <a:lnTo>
                    <a:pt x="12063" y="15689"/>
                  </a:lnTo>
                  <a:cubicBezTo>
                    <a:pt x="12569" y="15689"/>
                    <a:pt x="13005" y="16124"/>
                    <a:pt x="13144" y="16630"/>
                  </a:cubicBezTo>
                  <a:lnTo>
                    <a:pt x="11192" y="16630"/>
                  </a:lnTo>
                  <a:cubicBezTo>
                    <a:pt x="10965" y="16630"/>
                    <a:pt x="10826" y="16769"/>
                    <a:pt x="10826" y="16996"/>
                  </a:cubicBezTo>
                  <a:cubicBezTo>
                    <a:pt x="10826" y="17205"/>
                    <a:pt x="10965" y="17362"/>
                    <a:pt x="11192" y="17362"/>
                  </a:cubicBezTo>
                  <a:lnTo>
                    <a:pt x="13510" y="17362"/>
                  </a:lnTo>
                  <a:cubicBezTo>
                    <a:pt x="13580" y="17362"/>
                    <a:pt x="13737" y="17292"/>
                    <a:pt x="13806" y="17292"/>
                  </a:cubicBezTo>
                  <a:cubicBezTo>
                    <a:pt x="13806" y="17205"/>
                    <a:pt x="13876" y="17066"/>
                    <a:pt x="13876" y="16996"/>
                  </a:cubicBezTo>
                  <a:lnTo>
                    <a:pt x="13876" y="16769"/>
                  </a:lnTo>
                  <a:cubicBezTo>
                    <a:pt x="13876" y="16560"/>
                    <a:pt x="13806" y="16333"/>
                    <a:pt x="13737" y="16124"/>
                  </a:cubicBezTo>
                  <a:cubicBezTo>
                    <a:pt x="13667" y="15828"/>
                    <a:pt x="13510" y="15689"/>
                    <a:pt x="13371" y="15462"/>
                  </a:cubicBezTo>
                  <a:cubicBezTo>
                    <a:pt x="13144" y="15322"/>
                    <a:pt x="13005" y="15183"/>
                    <a:pt x="12795" y="15113"/>
                  </a:cubicBezTo>
                  <a:cubicBezTo>
                    <a:pt x="12499" y="15026"/>
                    <a:pt x="12273" y="14956"/>
                    <a:pt x="12063" y="14956"/>
                  </a:cubicBezTo>
                  <a:lnTo>
                    <a:pt x="11488" y="14956"/>
                  </a:lnTo>
                  <a:lnTo>
                    <a:pt x="11488" y="13649"/>
                  </a:lnTo>
                  <a:lnTo>
                    <a:pt x="17066" y="13649"/>
                  </a:lnTo>
                  <a:cubicBezTo>
                    <a:pt x="18095" y="13649"/>
                    <a:pt x="18896" y="12847"/>
                    <a:pt x="18896" y="11836"/>
                  </a:cubicBezTo>
                  <a:lnTo>
                    <a:pt x="18896" y="1813"/>
                  </a:lnTo>
                  <a:cubicBezTo>
                    <a:pt x="18896" y="802"/>
                    <a:pt x="18095" y="0"/>
                    <a:pt x="17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4"/>
            <p:cNvSpPr/>
            <p:nvPr/>
          </p:nvSpPr>
          <p:spPr>
            <a:xfrm>
              <a:off x="3455300" y="4469200"/>
              <a:ext cx="18325" cy="18325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6" y="1"/>
                  </a:moveTo>
                  <a:cubicBezTo>
                    <a:pt x="157" y="1"/>
                    <a:pt x="0" y="140"/>
                    <a:pt x="0" y="367"/>
                  </a:cubicBezTo>
                  <a:cubicBezTo>
                    <a:pt x="0" y="576"/>
                    <a:pt x="157" y="733"/>
                    <a:pt x="366" y="733"/>
                  </a:cubicBezTo>
                  <a:cubicBezTo>
                    <a:pt x="593" y="733"/>
                    <a:pt x="732" y="576"/>
                    <a:pt x="732" y="367"/>
                  </a:cubicBezTo>
                  <a:cubicBezTo>
                    <a:pt x="732" y="140"/>
                    <a:pt x="593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3" name="Google Shape;823;p64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30988" y="1175735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4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78002" y="421338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4"/>
          <p:cNvPicPr preferRelativeResize="0"/>
          <p:nvPr/>
        </p:nvPicPr>
        <p:blipFill rotWithShape="1">
          <a:blip r:embed="rId3">
            <a:alphaModFix/>
          </a:blip>
          <a:srcRect l="46778" t="6693" r="44094" b="81710"/>
          <a:stretch/>
        </p:blipFill>
        <p:spPr>
          <a:xfrm rot="10800000" flipH="1">
            <a:off x="1832940" y="1297421"/>
            <a:ext cx="3994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051;p72">
            <a:extLst>
              <a:ext uri="{FF2B5EF4-FFF2-40B4-BE49-F238E27FC236}">
                <a16:creationId xmlns:a16="http://schemas.microsoft.com/office/drawing/2014/main" id="{373F6754-16A9-4CD3-8F32-FDD956FC90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656" t="29705" r="58132" b="15048"/>
          <a:stretch/>
        </p:blipFill>
        <p:spPr>
          <a:xfrm>
            <a:off x="2738692" y="1613939"/>
            <a:ext cx="1888844" cy="281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823;p64">
            <a:extLst>
              <a:ext uri="{FF2B5EF4-FFF2-40B4-BE49-F238E27FC236}">
                <a16:creationId xmlns:a16="http://schemas.microsoft.com/office/drawing/2014/main" id="{1708F220-0B15-4EE2-A9F5-EAFFA5F2B6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1667373" y="4213389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711CAD-9633-4B38-8B2A-801DD989E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441" y="227274"/>
            <a:ext cx="3882543" cy="2647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DD867-01F1-43F6-8279-A4296BCCD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257" y="2713065"/>
            <a:ext cx="3311686" cy="2430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207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860827" y="28988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528213" y="59943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8"/>
          <p:cNvPicPr preferRelativeResize="0"/>
          <p:nvPr/>
        </p:nvPicPr>
        <p:blipFill rotWithShape="1">
          <a:blip r:embed="rId3">
            <a:alphaModFix/>
          </a:blip>
          <a:srcRect l="46960" t="6693" r="44094" b="81710"/>
          <a:stretch/>
        </p:blipFill>
        <p:spPr>
          <a:xfrm rot="10800000" flipH="1">
            <a:off x="3704621" y="3936601"/>
            <a:ext cx="391449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8B555-362A-479B-9C29-C240F83C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650" y="995282"/>
            <a:ext cx="4282067" cy="2746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Google Shape;721;p60">
            <a:extLst>
              <a:ext uri="{FF2B5EF4-FFF2-40B4-BE49-F238E27FC236}">
                <a16:creationId xmlns:a16="http://schemas.microsoft.com/office/drawing/2014/main" id="{9BE99F1D-941A-4074-8DA4-A8668ED15278}"/>
              </a:ext>
            </a:extLst>
          </p:cNvPr>
          <p:cNvSpPr txBox="1">
            <a:spLocks/>
          </p:cNvSpPr>
          <p:nvPr/>
        </p:nvSpPr>
        <p:spPr>
          <a:xfrm>
            <a:off x="1112481" y="1960071"/>
            <a:ext cx="2327005" cy="149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1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1370728" y="1787354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528213" y="59943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8"/>
          <p:cNvPicPr preferRelativeResize="0"/>
          <p:nvPr/>
        </p:nvPicPr>
        <p:blipFill rotWithShape="1">
          <a:blip r:embed="rId3">
            <a:alphaModFix/>
          </a:blip>
          <a:srcRect l="46960" t="6693" r="44094" b="81710"/>
          <a:stretch/>
        </p:blipFill>
        <p:spPr>
          <a:xfrm rot="10800000" flipH="1">
            <a:off x="3704621" y="3936601"/>
            <a:ext cx="391449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B3AA2-61A8-48D7-9E7B-6FB3A25C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019" y="985743"/>
            <a:ext cx="4413601" cy="3204595"/>
          </a:xfrm>
          <a:prstGeom prst="rect">
            <a:avLst/>
          </a:prstGeom>
        </p:spPr>
      </p:pic>
      <p:sp>
        <p:nvSpPr>
          <p:cNvPr id="11" name="Google Shape;721;p60">
            <a:extLst>
              <a:ext uri="{FF2B5EF4-FFF2-40B4-BE49-F238E27FC236}">
                <a16:creationId xmlns:a16="http://schemas.microsoft.com/office/drawing/2014/main" id="{6EAF0B89-765D-43C8-9D56-53B58C1D40D2}"/>
              </a:ext>
            </a:extLst>
          </p:cNvPr>
          <p:cNvSpPr txBox="1">
            <a:spLocks/>
          </p:cNvSpPr>
          <p:nvPr/>
        </p:nvSpPr>
        <p:spPr>
          <a:xfrm>
            <a:off x="1112481" y="1960071"/>
            <a:ext cx="2327005" cy="149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Descriptive </a:t>
            </a:r>
          </a:p>
          <a:p>
            <a:pPr algn="ctr"/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166588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3" name="Google Shape;1713;p89"/>
          <p:cNvCxnSpPr/>
          <p:nvPr/>
        </p:nvCxnSpPr>
        <p:spPr>
          <a:xfrm rot="10800000">
            <a:off x="3700841" y="3601649"/>
            <a:ext cx="1744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714" name="Google Shape;1714;p89"/>
          <p:cNvCxnSpPr/>
          <p:nvPr/>
        </p:nvCxnSpPr>
        <p:spPr>
          <a:xfrm rot="10800000" flipH="1">
            <a:off x="3698337" y="2935857"/>
            <a:ext cx="1751700" cy="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715" name="Google Shape;1715;p89"/>
          <p:cNvCxnSpPr/>
          <p:nvPr/>
        </p:nvCxnSpPr>
        <p:spPr>
          <a:xfrm rot="10800000" flipH="1">
            <a:off x="3698337" y="4255867"/>
            <a:ext cx="1751700" cy="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716" name="Google Shape;1716;p89"/>
          <p:cNvCxnSpPr>
            <a:cxnSpLocks/>
            <a:stCxn id="1717" idx="1"/>
          </p:cNvCxnSpPr>
          <p:nvPr/>
        </p:nvCxnSpPr>
        <p:spPr>
          <a:xfrm flipH="1">
            <a:off x="3700842" y="2281639"/>
            <a:ext cx="1744798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718" name="Google Shape;1718;p89"/>
          <p:cNvCxnSpPr>
            <a:cxnSpLocks/>
          </p:cNvCxnSpPr>
          <p:nvPr/>
        </p:nvCxnSpPr>
        <p:spPr>
          <a:xfrm rot="10800000" flipH="1">
            <a:off x="3698337" y="1649403"/>
            <a:ext cx="1751700" cy="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721" name="Google Shape;1721;p89"/>
          <p:cNvCxnSpPr>
            <a:cxnSpLocks/>
          </p:cNvCxnSpPr>
          <p:nvPr/>
        </p:nvCxnSpPr>
        <p:spPr>
          <a:xfrm>
            <a:off x="4591639" y="1401197"/>
            <a:ext cx="0" cy="3076847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89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 </a:t>
            </a: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19" name="Google Shape;1719;p89"/>
          <p:cNvSpPr txBox="1">
            <a:spLocks noGrp="1"/>
          </p:cNvSpPr>
          <p:nvPr>
            <p:ph type="subTitle" idx="4294967295"/>
          </p:nvPr>
        </p:nvSpPr>
        <p:spPr>
          <a:xfrm>
            <a:off x="385896" y="1195397"/>
            <a:ext cx="3312441" cy="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Established brand reputation and quality.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Detailed consumer segmentation insights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726" name="Google Shape;1726;p89"/>
          <p:cNvSpPr txBox="1">
            <a:spLocks noGrp="1"/>
          </p:cNvSpPr>
          <p:nvPr>
            <p:ph type="subTitle" idx="4294967295"/>
          </p:nvPr>
        </p:nvSpPr>
        <p:spPr>
          <a:xfrm>
            <a:off x="209727" y="2514982"/>
            <a:ext cx="3488610" cy="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Expansion potential in e-commerce.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Digital engagement with a younger audience.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717" name="Google Shape;1717;p89"/>
          <p:cNvSpPr txBox="1">
            <a:spLocks noGrp="1"/>
          </p:cNvSpPr>
          <p:nvPr>
            <p:ph type="subTitle" idx="4294967295"/>
          </p:nvPr>
        </p:nvSpPr>
        <p:spPr>
          <a:xfrm>
            <a:off x="5445640" y="1855189"/>
            <a:ext cx="3488633" cy="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Economic sensitivity affecting consumer purchases.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Intense market competition.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727" name="Google Shape;1727;p89"/>
          <p:cNvSpPr txBox="1">
            <a:spLocks noGrp="1"/>
          </p:cNvSpPr>
          <p:nvPr>
            <p:ph type="subTitle" idx="4294967295"/>
          </p:nvPr>
        </p:nvSpPr>
        <p:spPr>
          <a:xfrm>
            <a:off x="5445662" y="3174774"/>
            <a:ext cx="3757059" cy="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Competitive price undercutting.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Consumer shift towards sustainable products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728" name="Google Shape;1728;p89"/>
          <p:cNvSpPr/>
          <p:nvPr/>
        </p:nvSpPr>
        <p:spPr>
          <a:xfrm>
            <a:off x="4471688" y="1561951"/>
            <a:ext cx="200693" cy="180777"/>
          </a:xfrm>
          <a:custGeom>
            <a:avLst/>
            <a:gdLst/>
            <a:ahLst/>
            <a:cxnLst/>
            <a:rect l="l" t="t" r="r" b="b"/>
            <a:pathLst>
              <a:path w="2772" h="2497" extrusionOk="0">
                <a:moveTo>
                  <a:pt x="1439" y="0"/>
                </a:moveTo>
                <a:cubicBezTo>
                  <a:pt x="946" y="0"/>
                  <a:pt x="449" y="272"/>
                  <a:pt x="271" y="807"/>
                </a:cubicBezTo>
                <a:cubicBezTo>
                  <a:pt x="0" y="1652"/>
                  <a:pt x="665" y="2497"/>
                  <a:pt x="1441" y="2497"/>
                </a:cubicBezTo>
                <a:cubicBezTo>
                  <a:pt x="1647" y="2497"/>
                  <a:pt x="1860" y="2438"/>
                  <a:pt x="2066" y="2303"/>
                </a:cubicBezTo>
                <a:lnTo>
                  <a:pt x="2152" y="2303"/>
                </a:lnTo>
                <a:cubicBezTo>
                  <a:pt x="2601" y="1961"/>
                  <a:pt x="2772" y="1427"/>
                  <a:pt x="2601" y="893"/>
                </a:cubicBezTo>
                <a:cubicBezTo>
                  <a:pt x="2459" y="294"/>
                  <a:pt x="1951" y="0"/>
                  <a:pt x="14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89"/>
          <p:cNvSpPr/>
          <p:nvPr/>
        </p:nvSpPr>
        <p:spPr>
          <a:xfrm>
            <a:off x="4520238" y="1600588"/>
            <a:ext cx="103500" cy="103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89"/>
          <p:cNvSpPr/>
          <p:nvPr/>
        </p:nvSpPr>
        <p:spPr>
          <a:xfrm>
            <a:off x="4370989" y="2055758"/>
            <a:ext cx="441300" cy="4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31" name="Google Shape;1731;p89"/>
          <p:cNvSpPr/>
          <p:nvPr/>
        </p:nvSpPr>
        <p:spPr>
          <a:xfrm>
            <a:off x="4370989" y="2716355"/>
            <a:ext cx="441300" cy="44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32" name="Google Shape;1732;p89"/>
          <p:cNvSpPr/>
          <p:nvPr/>
        </p:nvSpPr>
        <p:spPr>
          <a:xfrm>
            <a:off x="4370989" y="3376953"/>
            <a:ext cx="441300" cy="44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743" name="Google Shape;1743;p89"/>
          <p:cNvGrpSpPr/>
          <p:nvPr/>
        </p:nvGrpSpPr>
        <p:grpSpPr>
          <a:xfrm>
            <a:off x="4454468" y="4121044"/>
            <a:ext cx="274343" cy="274312"/>
            <a:chOff x="6188075" y="2613650"/>
            <a:chExt cx="474150" cy="471975"/>
          </a:xfrm>
        </p:grpSpPr>
        <p:sp>
          <p:nvSpPr>
            <p:cNvPr id="1744" name="Google Shape;1744;p89"/>
            <p:cNvSpPr/>
            <p:nvPr/>
          </p:nvSpPr>
          <p:spPr>
            <a:xfrm>
              <a:off x="6188075" y="2613650"/>
              <a:ext cx="474150" cy="471975"/>
            </a:xfrm>
            <a:custGeom>
              <a:avLst/>
              <a:gdLst/>
              <a:ahLst/>
              <a:cxnLst/>
              <a:rect l="l" t="t" r="r" b="b"/>
              <a:pathLst>
                <a:path w="18966" h="18879" extrusionOk="0">
                  <a:moveTo>
                    <a:pt x="11034" y="6747"/>
                  </a:moveTo>
                  <a:lnTo>
                    <a:pt x="7984" y="8856"/>
                  </a:lnTo>
                  <a:lnTo>
                    <a:pt x="3783" y="8856"/>
                  </a:lnTo>
                  <a:lnTo>
                    <a:pt x="6468" y="6747"/>
                  </a:lnTo>
                  <a:close/>
                  <a:moveTo>
                    <a:pt x="14817" y="8926"/>
                  </a:moveTo>
                  <a:lnTo>
                    <a:pt x="13736" y="9727"/>
                  </a:lnTo>
                  <a:lnTo>
                    <a:pt x="11191" y="9727"/>
                  </a:lnTo>
                  <a:lnTo>
                    <a:pt x="12429" y="8926"/>
                  </a:lnTo>
                  <a:close/>
                  <a:moveTo>
                    <a:pt x="15549" y="9292"/>
                  </a:moveTo>
                  <a:lnTo>
                    <a:pt x="15549" y="11837"/>
                  </a:lnTo>
                  <a:lnTo>
                    <a:pt x="14242" y="13214"/>
                  </a:lnTo>
                  <a:lnTo>
                    <a:pt x="14242" y="10303"/>
                  </a:lnTo>
                  <a:lnTo>
                    <a:pt x="15549" y="9292"/>
                  </a:lnTo>
                  <a:close/>
                  <a:moveTo>
                    <a:pt x="13510" y="10529"/>
                  </a:moveTo>
                  <a:lnTo>
                    <a:pt x="13510" y="13789"/>
                  </a:lnTo>
                  <a:lnTo>
                    <a:pt x="10390" y="13789"/>
                  </a:lnTo>
                  <a:lnTo>
                    <a:pt x="10390" y="10529"/>
                  </a:lnTo>
                  <a:close/>
                  <a:moveTo>
                    <a:pt x="11906" y="7113"/>
                  </a:moveTo>
                  <a:lnTo>
                    <a:pt x="11906" y="8350"/>
                  </a:lnTo>
                  <a:lnTo>
                    <a:pt x="9814" y="9797"/>
                  </a:lnTo>
                  <a:cubicBezTo>
                    <a:pt x="9727" y="9867"/>
                    <a:pt x="9657" y="10024"/>
                    <a:pt x="9657" y="10163"/>
                  </a:cubicBezTo>
                  <a:lnTo>
                    <a:pt x="9657" y="14015"/>
                  </a:lnTo>
                  <a:lnTo>
                    <a:pt x="8507" y="15096"/>
                  </a:lnTo>
                  <a:lnTo>
                    <a:pt x="8507" y="9431"/>
                  </a:lnTo>
                  <a:lnTo>
                    <a:pt x="11906" y="7113"/>
                  </a:lnTo>
                  <a:close/>
                  <a:moveTo>
                    <a:pt x="6398" y="1"/>
                  </a:moveTo>
                  <a:cubicBezTo>
                    <a:pt x="6241" y="1"/>
                    <a:pt x="6171" y="1"/>
                    <a:pt x="6101" y="70"/>
                  </a:cubicBezTo>
                  <a:lnTo>
                    <a:pt x="4794" y="1378"/>
                  </a:lnTo>
                  <a:cubicBezTo>
                    <a:pt x="4655" y="1517"/>
                    <a:pt x="4655" y="1744"/>
                    <a:pt x="4794" y="1883"/>
                  </a:cubicBezTo>
                  <a:cubicBezTo>
                    <a:pt x="4864" y="1953"/>
                    <a:pt x="4934" y="2023"/>
                    <a:pt x="5090" y="2023"/>
                  </a:cubicBezTo>
                  <a:cubicBezTo>
                    <a:pt x="5160" y="2023"/>
                    <a:pt x="5230" y="1953"/>
                    <a:pt x="5300" y="1883"/>
                  </a:cubicBezTo>
                  <a:lnTo>
                    <a:pt x="5962" y="1238"/>
                  </a:lnTo>
                  <a:lnTo>
                    <a:pt x="5962" y="6241"/>
                  </a:lnTo>
                  <a:lnTo>
                    <a:pt x="2476" y="8926"/>
                  </a:lnTo>
                  <a:cubicBezTo>
                    <a:pt x="2406" y="8995"/>
                    <a:pt x="2319" y="9082"/>
                    <a:pt x="2319" y="9222"/>
                  </a:cubicBezTo>
                  <a:lnTo>
                    <a:pt x="2319" y="10599"/>
                  </a:lnTo>
                  <a:cubicBezTo>
                    <a:pt x="2319" y="10826"/>
                    <a:pt x="2476" y="10965"/>
                    <a:pt x="2685" y="10965"/>
                  </a:cubicBezTo>
                  <a:cubicBezTo>
                    <a:pt x="2912" y="10965"/>
                    <a:pt x="3051" y="10826"/>
                    <a:pt x="3051" y="10599"/>
                  </a:cubicBezTo>
                  <a:lnTo>
                    <a:pt x="3051" y="9588"/>
                  </a:lnTo>
                  <a:lnTo>
                    <a:pt x="7775" y="9588"/>
                  </a:lnTo>
                  <a:lnTo>
                    <a:pt x="7775" y="15619"/>
                  </a:lnTo>
                  <a:lnTo>
                    <a:pt x="3051" y="15619"/>
                  </a:lnTo>
                  <a:lnTo>
                    <a:pt x="3051" y="13946"/>
                  </a:lnTo>
                  <a:cubicBezTo>
                    <a:pt x="3051" y="13719"/>
                    <a:pt x="2912" y="13580"/>
                    <a:pt x="2685" y="13580"/>
                  </a:cubicBezTo>
                  <a:cubicBezTo>
                    <a:pt x="2476" y="13580"/>
                    <a:pt x="2319" y="13719"/>
                    <a:pt x="2319" y="13946"/>
                  </a:cubicBezTo>
                  <a:lnTo>
                    <a:pt x="2319" y="15828"/>
                  </a:lnTo>
                  <a:lnTo>
                    <a:pt x="733" y="17571"/>
                  </a:lnTo>
                  <a:lnTo>
                    <a:pt x="733" y="16700"/>
                  </a:lnTo>
                  <a:cubicBezTo>
                    <a:pt x="733" y="16491"/>
                    <a:pt x="576" y="16264"/>
                    <a:pt x="367" y="16264"/>
                  </a:cubicBezTo>
                  <a:cubicBezTo>
                    <a:pt x="140" y="16264"/>
                    <a:pt x="1" y="16491"/>
                    <a:pt x="1" y="16700"/>
                  </a:cubicBezTo>
                  <a:lnTo>
                    <a:pt x="1" y="18513"/>
                  </a:lnTo>
                  <a:cubicBezTo>
                    <a:pt x="1" y="18582"/>
                    <a:pt x="70" y="18739"/>
                    <a:pt x="140" y="18809"/>
                  </a:cubicBezTo>
                  <a:cubicBezTo>
                    <a:pt x="140" y="18879"/>
                    <a:pt x="297" y="18879"/>
                    <a:pt x="367" y="18879"/>
                  </a:cubicBezTo>
                  <a:lnTo>
                    <a:pt x="2249" y="18879"/>
                  </a:lnTo>
                  <a:cubicBezTo>
                    <a:pt x="2406" y="18879"/>
                    <a:pt x="2615" y="18739"/>
                    <a:pt x="2615" y="18513"/>
                  </a:cubicBezTo>
                  <a:cubicBezTo>
                    <a:pt x="2615" y="18304"/>
                    <a:pt x="2406" y="18147"/>
                    <a:pt x="2249" y="18147"/>
                  </a:cubicBezTo>
                  <a:lnTo>
                    <a:pt x="1238" y="18147"/>
                  </a:lnTo>
                  <a:lnTo>
                    <a:pt x="2842" y="16404"/>
                  </a:lnTo>
                  <a:lnTo>
                    <a:pt x="8141" y="16404"/>
                  </a:lnTo>
                  <a:lnTo>
                    <a:pt x="8141" y="16334"/>
                  </a:lnTo>
                  <a:cubicBezTo>
                    <a:pt x="8211" y="16334"/>
                    <a:pt x="8350" y="16334"/>
                    <a:pt x="8350" y="16264"/>
                  </a:cubicBezTo>
                  <a:lnTo>
                    <a:pt x="10163" y="14591"/>
                  </a:lnTo>
                  <a:lnTo>
                    <a:pt x="13876" y="14591"/>
                  </a:lnTo>
                  <a:cubicBezTo>
                    <a:pt x="13946" y="14591"/>
                    <a:pt x="14085" y="14521"/>
                    <a:pt x="14172" y="14451"/>
                  </a:cubicBezTo>
                  <a:lnTo>
                    <a:pt x="16055" y="12412"/>
                  </a:lnTo>
                  <a:lnTo>
                    <a:pt x="17658" y="12412"/>
                  </a:lnTo>
                  <a:lnTo>
                    <a:pt x="16996" y="13074"/>
                  </a:lnTo>
                  <a:cubicBezTo>
                    <a:pt x="16926" y="13144"/>
                    <a:pt x="16926" y="13214"/>
                    <a:pt x="16926" y="13283"/>
                  </a:cubicBezTo>
                  <a:cubicBezTo>
                    <a:pt x="16926" y="13440"/>
                    <a:pt x="16926" y="13510"/>
                    <a:pt x="16996" y="13580"/>
                  </a:cubicBezTo>
                  <a:cubicBezTo>
                    <a:pt x="17066" y="13649"/>
                    <a:pt x="17135" y="13649"/>
                    <a:pt x="17292" y="13649"/>
                  </a:cubicBezTo>
                  <a:cubicBezTo>
                    <a:pt x="17362" y="13649"/>
                    <a:pt x="17432" y="13649"/>
                    <a:pt x="17501" y="13580"/>
                  </a:cubicBezTo>
                  <a:lnTo>
                    <a:pt x="18809" y="12272"/>
                  </a:lnTo>
                  <a:cubicBezTo>
                    <a:pt x="18879" y="12203"/>
                    <a:pt x="18966" y="12133"/>
                    <a:pt x="18966" y="11976"/>
                  </a:cubicBezTo>
                  <a:cubicBezTo>
                    <a:pt x="18966" y="11906"/>
                    <a:pt x="18879" y="11837"/>
                    <a:pt x="18809" y="11767"/>
                  </a:cubicBezTo>
                  <a:lnTo>
                    <a:pt x="17501" y="10459"/>
                  </a:lnTo>
                  <a:cubicBezTo>
                    <a:pt x="17432" y="10390"/>
                    <a:pt x="17362" y="10390"/>
                    <a:pt x="17292" y="10390"/>
                  </a:cubicBezTo>
                  <a:cubicBezTo>
                    <a:pt x="17135" y="10390"/>
                    <a:pt x="17066" y="10390"/>
                    <a:pt x="16996" y="10459"/>
                  </a:cubicBezTo>
                  <a:cubicBezTo>
                    <a:pt x="16926" y="10529"/>
                    <a:pt x="16926" y="10599"/>
                    <a:pt x="16926" y="10738"/>
                  </a:cubicBezTo>
                  <a:cubicBezTo>
                    <a:pt x="16926" y="10826"/>
                    <a:pt x="16926" y="10895"/>
                    <a:pt x="16996" y="10965"/>
                  </a:cubicBezTo>
                  <a:lnTo>
                    <a:pt x="17658" y="11610"/>
                  </a:lnTo>
                  <a:lnTo>
                    <a:pt x="16264" y="11610"/>
                  </a:lnTo>
                  <a:lnTo>
                    <a:pt x="16264" y="8559"/>
                  </a:lnTo>
                  <a:lnTo>
                    <a:pt x="16264" y="8490"/>
                  </a:lnTo>
                  <a:cubicBezTo>
                    <a:pt x="16194" y="8281"/>
                    <a:pt x="16055" y="8211"/>
                    <a:pt x="15915" y="8211"/>
                  </a:cubicBezTo>
                  <a:lnTo>
                    <a:pt x="12638" y="8211"/>
                  </a:lnTo>
                  <a:lnTo>
                    <a:pt x="12638" y="6381"/>
                  </a:lnTo>
                  <a:lnTo>
                    <a:pt x="12638" y="6311"/>
                  </a:lnTo>
                  <a:cubicBezTo>
                    <a:pt x="12568" y="6171"/>
                    <a:pt x="12429" y="6032"/>
                    <a:pt x="12272" y="6032"/>
                  </a:cubicBezTo>
                  <a:lnTo>
                    <a:pt x="6764" y="6032"/>
                  </a:lnTo>
                  <a:lnTo>
                    <a:pt x="6764" y="1238"/>
                  </a:lnTo>
                  <a:lnTo>
                    <a:pt x="7409" y="1883"/>
                  </a:lnTo>
                  <a:cubicBezTo>
                    <a:pt x="7479" y="1953"/>
                    <a:pt x="7548" y="2023"/>
                    <a:pt x="7635" y="2023"/>
                  </a:cubicBezTo>
                  <a:cubicBezTo>
                    <a:pt x="7775" y="2023"/>
                    <a:pt x="7845" y="1953"/>
                    <a:pt x="7914" y="1883"/>
                  </a:cubicBezTo>
                  <a:cubicBezTo>
                    <a:pt x="8071" y="1744"/>
                    <a:pt x="8071" y="1517"/>
                    <a:pt x="7914" y="1378"/>
                  </a:cubicBezTo>
                  <a:lnTo>
                    <a:pt x="6607" y="70"/>
                  </a:lnTo>
                  <a:cubicBezTo>
                    <a:pt x="6537" y="1"/>
                    <a:pt x="6468" y="1"/>
                    <a:pt x="6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6246025" y="2911300"/>
              <a:ext cx="18325" cy="18325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7" y="0"/>
                  </a:moveTo>
                  <a:cubicBezTo>
                    <a:pt x="158" y="0"/>
                    <a:pt x="1" y="140"/>
                    <a:pt x="1" y="366"/>
                  </a:cubicBezTo>
                  <a:cubicBezTo>
                    <a:pt x="1" y="575"/>
                    <a:pt x="158" y="732"/>
                    <a:pt x="367" y="732"/>
                  </a:cubicBezTo>
                  <a:cubicBezTo>
                    <a:pt x="594" y="732"/>
                    <a:pt x="733" y="575"/>
                    <a:pt x="733" y="366"/>
                  </a:cubicBezTo>
                  <a:cubicBezTo>
                    <a:pt x="733" y="140"/>
                    <a:pt x="594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89"/>
          <p:cNvGrpSpPr/>
          <p:nvPr/>
        </p:nvGrpSpPr>
        <p:grpSpPr>
          <a:xfrm>
            <a:off x="4454500" y="2799841"/>
            <a:ext cx="274312" cy="274312"/>
            <a:chOff x="6928900" y="2613650"/>
            <a:chExt cx="471975" cy="471975"/>
          </a:xfrm>
        </p:grpSpPr>
        <p:sp>
          <p:nvSpPr>
            <p:cNvPr id="1747" name="Google Shape;1747;p89"/>
            <p:cNvSpPr/>
            <p:nvPr/>
          </p:nvSpPr>
          <p:spPr>
            <a:xfrm>
              <a:off x="7294075" y="2696900"/>
              <a:ext cx="17900" cy="18325"/>
            </a:xfrm>
            <a:custGeom>
              <a:avLst/>
              <a:gdLst/>
              <a:ahLst/>
              <a:cxnLst/>
              <a:rect l="l" t="t" r="r" b="b"/>
              <a:pathLst>
                <a:path w="716" h="733" extrusionOk="0">
                  <a:moveTo>
                    <a:pt x="350" y="0"/>
                  </a:moveTo>
                  <a:cubicBezTo>
                    <a:pt x="140" y="0"/>
                    <a:pt x="1" y="157"/>
                    <a:pt x="1" y="366"/>
                  </a:cubicBezTo>
                  <a:cubicBezTo>
                    <a:pt x="1" y="593"/>
                    <a:pt x="140" y="732"/>
                    <a:pt x="350" y="732"/>
                  </a:cubicBezTo>
                  <a:cubicBezTo>
                    <a:pt x="576" y="732"/>
                    <a:pt x="716" y="593"/>
                    <a:pt x="716" y="366"/>
                  </a:cubicBezTo>
                  <a:cubicBezTo>
                    <a:pt x="716" y="157"/>
                    <a:pt x="576" y="0"/>
                    <a:pt x="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6928900" y="2613650"/>
              <a:ext cx="471975" cy="471975"/>
            </a:xfrm>
            <a:custGeom>
              <a:avLst/>
              <a:gdLst/>
              <a:ahLst/>
              <a:cxnLst/>
              <a:rect l="l" t="t" r="r" b="b"/>
              <a:pathLst>
                <a:path w="18879" h="18879" extrusionOk="0">
                  <a:moveTo>
                    <a:pt x="9082" y="1883"/>
                  </a:moveTo>
                  <a:lnTo>
                    <a:pt x="9082" y="9082"/>
                  </a:lnTo>
                  <a:lnTo>
                    <a:pt x="1883" y="9082"/>
                  </a:lnTo>
                  <a:cubicBezTo>
                    <a:pt x="2110" y="5160"/>
                    <a:pt x="5230" y="2023"/>
                    <a:pt x="9082" y="1883"/>
                  </a:cubicBezTo>
                  <a:close/>
                  <a:moveTo>
                    <a:pt x="9082" y="9797"/>
                  </a:moveTo>
                  <a:lnTo>
                    <a:pt x="9082" y="16996"/>
                  </a:lnTo>
                  <a:cubicBezTo>
                    <a:pt x="5230" y="16770"/>
                    <a:pt x="2110" y="13649"/>
                    <a:pt x="1883" y="9797"/>
                  </a:cubicBezTo>
                  <a:close/>
                  <a:moveTo>
                    <a:pt x="16996" y="9797"/>
                  </a:moveTo>
                  <a:cubicBezTo>
                    <a:pt x="16857" y="13649"/>
                    <a:pt x="13736" y="16770"/>
                    <a:pt x="9814" y="16996"/>
                  </a:cubicBezTo>
                  <a:lnTo>
                    <a:pt x="9814" y="9797"/>
                  </a:lnTo>
                  <a:close/>
                  <a:moveTo>
                    <a:pt x="9448" y="1"/>
                  </a:moveTo>
                  <a:cubicBezTo>
                    <a:pt x="9222" y="1"/>
                    <a:pt x="9082" y="140"/>
                    <a:pt x="9082" y="367"/>
                  </a:cubicBezTo>
                  <a:lnTo>
                    <a:pt x="9082" y="1151"/>
                  </a:lnTo>
                  <a:cubicBezTo>
                    <a:pt x="6973" y="1238"/>
                    <a:pt x="5091" y="2110"/>
                    <a:pt x="3557" y="3557"/>
                  </a:cubicBezTo>
                  <a:cubicBezTo>
                    <a:pt x="2110" y="5004"/>
                    <a:pt x="1238" y="6973"/>
                    <a:pt x="1169" y="9082"/>
                  </a:cubicBezTo>
                  <a:lnTo>
                    <a:pt x="367" y="9082"/>
                  </a:lnTo>
                  <a:cubicBezTo>
                    <a:pt x="140" y="9082"/>
                    <a:pt x="1" y="9222"/>
                    <a:pt x="1" y="9431"/>
                  </a:cubicBezTo>
                  <a:cubicBezTo>
                    <a:pt x="1" y="9658"/>
                    <a:pt x="140" y="9797"/>
                    <a:pt x="367" y="9797"/>
                  </a:cubicBezTo>
                  <a:lnTo>
                    <a:pt x="1169" y="9797"/>
                  </a:lnTo>
                  <a:cubicBezTo>
                    <a:pt x="1238" y="11906"/>
                    <a:pt x="2110" y="13789"/>
                    <a:pt x="3557" y="15323"/>
                  </a:cubicBezTo>
                  <a:cubicBezTo>
                    <a:pt x="5091" y="16770"/>
                    <a:pt x="6973" y="17641"/>
                    <a:pt x="9082" y="17711"/>
                  </a:cubicBezTo>
                  <a:lnTo>
                    <a:pt x="9082" y="18513"/>
                  </a:lnTo>
                  <a:cubicBezTo>
                    <a:pt x="9082" y="18739"/>
                    <a:pt x="9222" y="18879"/>
                    <a:pt x="9448" y="18879"/>
                  </a:cubicBezTo>
                  <a:cubicBezTo>
                    <a:pt x="9658" y="18879"/>
                    <a:pt x="9814" y="18739"/>
                    <a:pt x="9814" y="18513"/>
                  </a:cubicBezTo>
                  <a:lnTo>
                    <a:pt x="9814" y="17711"/>
                  </a:lnTo>
                  <a:cubicBezTo>
                    <a:pt x="11906" y="17641"/>
                    <a:pt x="13876" y="16770"/>
                    <a:pt x="15323" y="15323"/>
                  </a:cubicBezTo>
                  <a:cubicBezTo>
                    <a:pt x="16857" y="13789"/>
                    <a:pt x="17658" y="11906"/>
                    <a:pt x="17798" y="9797"/>
                  </a:cubicBezTo>
                  <a:lnTo>
                    <a:pt x="18530" y="9797"/>
                  </a:lnTo>
                  <a:cubicBezTo>
                    <a:pt x="18739" y="9797"/>
                    <a:pt x="18879" y="9658"/>
                    <a:pt x="18879" y="9431"/>
                  </a:cubicBezTo>
                  <a:cubicBezTo>
                    <a:pt x="18879" y="9222"/>
                    <a:pt x="18739" y="9082"/>
                    <a:pt x="18530" y="9082"/>
                  </a:cubicBezTo>
                  <a:lnTo>
                    <a:pt x="17798" y="9082"/>
                  </a:lnTo>
                  <a:cubicBezTo>
                    <a:pt x="17728" y="7548"/>
                    <a:pt x="17223" y="6032"/>
                    <a:pt x="16351" y="4794"/>
                  </a:cubicBezTo>
                  <a:cubicBezTo>
                    <a:pt x="16264" y="4637"/>
                    <a:pt x="16124" y="4637"/>
                    <a:pt x="16055" y="4637"/>
                  </a:cubicBezTo>
                  <a:lnTo>
                    <a:pt x="15828" y="4637"/>
                  </a:lnTo>
                  <a:cubicBezTo>
                    <a:pt x="15689" y="4794"/>
                    <a:pt x="15619" y="5004"/>
                    <a:pt x="15758" y="5160"/>
                  </a:cubicBezTo>
                  <a:cubicBezTo>
                    <a:pt x="16491" y="6311"/>
                    <a:pt x="16926" y="7688"/>
                    <a:pt x="16996" y="9082"/>
                  </a:cubicBezTo>
                  <a:lnTo>
                    <a:pt x="9814" y="9082"/>
                  </a:lnTo>
                  <a:lnTo>
                    <a:pt x="9814" y="1883"/>
                  </a:lnTo>
                  <a:cubicBezTo>
                    <a:pt x="11122" y="1953"/>
                    <a:pt x="12342" y="2319"/>
                    <a:pt x="13440" y="2981"/>
                  </a:cubicBezTo>
                  <a:cubicBezTo>
                    <a:pt x="13510" y="3051"/>
                    <a:pt x="13580" y="3051"/>
                    <a:pt x="13649" y="3051"/>
                  </a:cubicBezTo>
                  <a:cubicBezTo>
                    <a:pt x="13806" y="3051"/>
                    <a:pt x="13876" y="2981"/>
                    <a:pt x="13946" y="2894"/>
                  </a:cubicBezTo>
                  <a:cubicBezTo>
                    <a:pt x="14015" y="2825"/>
                    <a:pt x="14015" y="2685"/>
                    <a:pt x="14015" y="2615"/>
                  </a:cubicBezTo>
                  <a:cubicBezTo>
                    <a:pt x="14015" y="2546"/>
                    <a:pt x="13946" y="2389"/>
                    <a:pt x="13876" y="2389"/>
                  </a:cubicBezTo>
                  <a:cubicBezTo>
                    <a:pt x="13213" y="1953"/>
                    <a:pt x="12499" y="1674"/>
                    <a:pt x="11767" y="1448"/>
                  </a:cubicBezTo>
                  <a:cubicBezTo>
                    <a:pt x="11122" y="1238"/>
                    <a:pt x="10459" y="1151"/>
                    <a:pt x="9814" y="1151"/>
                  </a:cubicBezTo>
                  <a:lnTo>
                    <a:pt x="9814" y="367"/>
                  </a:lnTo>
                  <a:cubicBezTo>
                    <a:pt x="9814" y="140"/>
                    <a:pt x="9658" y="1"/>
                    <a:pt x="9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7197775" y="2724350"/>
              <a:ext cx="92425" cy="92400"/>
            </a:xfrm>
            <a:custGeom>
              <a:avLst/>
              <a:gdLst/>
              <a:ahLst/>
              <a:cxnLst/>
              <a:rect l="l" t="t" r="r" b="b"/>
              <a:pathLst>
                <a:path w="3697" h="3696" extrusionOk="0">
                  <a:moveTo>
                    <a:pt x="872" y="0"/>
                  </a:moveTo>
                  <a:cubicBezTo>
                    <a:pt x="715" y="0"/>
                    <a:pt x="506" y="140"/>
                    <a:pt x="506" y="366"/>
                  </a:cubicBezTo>
                  <a:lnTo>
                    <a:pt x="1" y="3260"/>
                  </a:lnTo>
                  <a:cubicBezTo>
                    <a:pt x="1" y="3417"/>
                    <a:pt x="70" y="3626"/>
                    <a:pt x="280" y="3626"/>
                  </a:cubicBezTo>
                  <a:cubicBezTo>
                    <a:pt x="320" y="3638"/>
                    <a:pt x="359" y="3644"/>
                    <a:pt x="397" y="3644"/>
                  </a:cubicBezTo>
                  <a:cubicBezTo>
                    <a:pt x="574" y="3644"/>
                    <a:pt x="715" y="3519"/>
                    <a:pt x="715" y="3347"/>
                  </a:cubicBezTo>
                  <a:lnTo>
                    <a:pt x="1012" y="1813"/>
                  </a:lnTo>
                  <a:lnTo>
                    <a:pt x="1447" y="3417"/>
                  </a:lnTo>
                  <a:cubicBezTo>
                    <a:pt x="1517" y="3556"/>
                    <a:pt x="1674" y="3696"/>
                    <a:pt x="1814" y="3696"/>
                  </a:cubicBezTo>
                  <a:cubicBezTo>
                    <a:pt x="2023" y="3696"/>
                    <a:pt x="2180" y="3556"/>
                    <a:pt x="2249" y="3417"/>
                  </a:cubicBezTo>
                  <a:lnTo>
                    <a:pt x="2685" y="1813"/>
                  </a:lnTo>
                  <a:lnTo>
                    <a:pt x="2981" y="3347"/>
                  </a:lnTo>
                  <a:cubicBezTo>
                    <a:pt x="2981" y="3519"/>
                    <a:pt x="3123" y="3644"/>
                    <a:pt x="3299" y="3644"/>
                  </a:cubicBezTo>
                  <a:cubicBezTo>
                    <a:pt x="3337" y="3644"/>
                    <a:pt x="3377" y="3638"/>
                    <a:pt x="3417" y="3626"/>
                  </a:cubicBezTo>
                  <a:cubicBezTo>
                    <a:pt x="3557" y="3626"/>
                    <a:pt x="3696" y="3417"/>
                    <a:pt x="3696" y="3190"/>
                  </a:cubicBezTo>
                  <a:lnTo>
                    <a:pt x="3191" y="366"/>
                  </a:lnTo>
                  <a:cubicBezTo>
                    <a:pt x="3121" y="140"/>
                    <a:pt x="2981" y="0"/>
                    <a:pt x="2755" y="0"/>
                  </a:cubicBezTo>
                  <a:cubicBezTo>
                    <a:pt x="2546" y="0"/>
                    <a:pt x="2389" y="140"/>
                    <a:pt x="2319" y="297"/>
                  </a:cubicBezTo>
                  <a:lnTo>
                    <a:pt x="1814" y="2109"/>
                  </a:lnTo>
                  <a:lnTo>
                    <a:pt x="1308" y="297"/>
                  </a:lnTo>
                  <a:cubicBezTo>
                    <a:pt x="1308" y="70"/>
                    <a:pt x="1081" y="0"/>
                    <a:pt x="8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7059625" y="2882100"/>
              <a:ext cx="56250" cy="92850"/>
            </a:xfrm>
            <a:custGeom>
              <a:avLst/>
              <a:gdLst/>
              <a:ahLst/>
              <a:cxnLst/>
              <a:rect l="l" t="t" r="r" b="b"/>
              <a:pathLst>
                <a:path w="2250" h="3714" extrusionOk="0">
                  <a:moveTo>
                    <a:pt x="367" y="0"/>
                  </a:moveTo>
                  <a:cubicBezTo>
                    <a:pt x="140" y="0"/>
                    <a:pt x="1" y="157"/>
                    <a:pt x="1" y="366"/>
                  </a:cubicBezTo>
                  <a:lnTo>
                    <a:pt x="1" y="3347"/>
                  </a:lnTo>
                  <a:cubicBezTo>
                    <a:pt x="1" y="3574"/>
                    <a:pt x="140" y="3713"/>
                    <a:pt x="367" y="3713"/>
                  </a:cubicBezTo>
                  <a:cubicBezTo>
                    <a:pt x="576" y="3713"/>
                    <a:pt x="733" y="3574"/>
                    <a:pt x="733" y="3347"/>
                  </a:cubicBezTo>
                  <a:lnTo>
                    <a:pt x="733" y="2615"/>
                  </a:lnTo>
                  <a:lnTo>
                    <a:pt x="1535" y="3574"/>
                  </a:lnTo>
                  <a:cubicBezTo>
                    <a:pt x="1605" y="3643"/>
                    <a:pt x="1744" y="3713"/>
                    <a:pt x="1814" y="3713"/>
                  </a:cubicBezTo>
                  <a:cubicBezTo>
                    <a:pt x="1884" y="3713"/>
                    <a:pt x="2040" y="3643"/>
                    <a:pt x="2110" y="3574"/>
                  </a:cubicBezTo>
                  <a:cubicBezTo>
                    <a:pt x="2250" y="3487"/>
                    <a:pt x="2250" y="3208"/>
                    <a:pt x="2110" y="3051"/>
                  </a:cubicBezTo>
                  <a:lnTo>
                    <a:pt x="942" y="1831"/>
                  </a:lnTo>
                  <a:lnTo>
                    <a:pt x="2040" y="663"/>
                  </a:lnTo>
                  <a:cubicBezTo>
                    <a:pt x="2110" y="523"/>
                    <a:pt x="2110" y="297"/>
                    <a:pt x="1971" y="157"/>
                  </a:cubicBezTo>
                  <a:cubicBezTo>
                    <a:pt x="1892" y="79"/>
                    <a:pt x="1801" y="40"/>
                    <a:pt x="1709" y="40"/>
                  </a:cubicBezTo>
                  <a:cubicBezTo>
                    <a:pt x="1618" y="40"/>
                    <a:pt x="1526" y="79"/>
                    <a:pt x="1448" y="157"/>
                  </a:cubicBezTo>
                  <a:lnTo>
                    <a:pt x="733" y="959"/>
                  </a:lnTo>
                  <a:lnTo>
                    <a:pt x="733" y="366"/>
                  </a:lnTo>
                  <a:cubicBezTo>
                    <a:pt x="733" y="157"/>
                    <a:pt x="576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9"/>
            <p:cNvSpPr/>
            <p:nvPr/>
          </p:nvSpPr>
          <p:spPr>
            <a:xfrm>
              <a:off x="7045250" y="2724350"/>
              <a:ext cx="79775" cy="92400"/>
            </a:xfrm>
            <a:custGeom>
              <a:avLst/>
              <a:gdLst/>
              <a:ahLst/>
              <a:cxnLst/>
              <a:rect l="l" t="t" r="r" b="b"/>
              <a:pathLst>
                <a:path w="3191" h="3696" extrusionOk="0">
                  <a:moveTo>
                    <a:pt x="1814" y="0"/>
                  </a:moveTo>
                  <a:cubicBezTo>
                    <a:pt x="803" y="0"/>
                    <a:pt x="1" y="802"/>
                    <a:pt x="1" y="1813"/>
                  </a:cubicBezTo>
                  <a:cubicBezTo>
                    <a:pt x="1" y="2824"/>
                    <a:pt x="803" y="3696"/>
                    <a:pt x="1814" y="3696"/>
                  </a:cubicBezTo>
                  <a:cubicBezTo>
                    <a:pt x="2249" y="3696"/>
                    <a:pt x="2615" y="3556"/>
                    <a:pt x="2894" y="3260"/>
                  </a:cubicBezTo>
                  <a:cubicBezTo>
                    <a:pt x="2981" y="3260"/>
                    <a:pt x="2981" y="3190"/>
                    <a:pt x="3051" y="3120"/>
                  </a:cubicBezTo>
                  <a:cubicBezTo>
                    <a:pt x="3191" y="2981"/>
                    <a:pt x="3191" y="2754"/>
                    <a:pt x="2981" y="2615"/>
                  </a:cubicBezTo>
                  <a:cubicBezTo>
                    <a:pt x="2922" y="2562"/>
                    <a:pt x="2854" y="2539"/>
                    <a:pt x="2785" y="2539"/>
                  </a:cubicBezTo>
                  <a:cubicBezTo>
                    <a:pt x="2672" y="2539"/>
                    <a:pt x="2556" y="2598"/>
                    <a:pt x="2459" y="2685"/>
                  </a:cubicBezTo>
                  <a:cubicBezTo>
                    <a:pt x="2459" y="2685"/>
                    <a:pt x="2459" y="2754"/>
                    <a:pt x="2389" y="2754"/>
                  </a:cubicBezTo>
                  <a:cubicBezTo>
                    <a:pt x="2249" y="2911"/>
                    <a:pt x="2110" y="2981"/>
                    <a:pt x="1814" y="2981"/>
                  </a:cubicBezTo>
                  <a:cubicBezTo>
                    <a:pt x="1238" y="2981"/>
                    <a:pt x="715" y="2476"/>
                    <a:pt x="715" y="1813"/>
                  </a:cubicBezTo>
                  <a:cubicBezTo>
                    <a:pt x="715" y="1238"/>
                    <a:pt x="1238" y="732"/>
                    <a:pt x="1814" y="732"/>
                  </a:cubicBezTo>
                  <a:cubicBezTo>
                    <a:pt x="2023" y="732"/>
                    <a:pt x="2249" y="802"/>
                    <a:pt x="2459" y="942"/>
                  </a:cubicBezTo>
                  <a:cubicBezTo>
                    <a:pt x="2516" y="967"/>
                    <a:pt x="2580" y="983"/>
                    <a:pt x="2647" y="983"/>
                  </a:cubicBezTo>
                  <a:cubicBezTo>
                    <a:pt x="2762" y="983"/>
                    <a:pt x="2882" y="935"/>
                    <a:pt x="2981" y="802"/>
                  </a:cubicBezTo>
                  <a:cubicBezTo>
                    <a:pt x="3121" y="645"/>
                    <a:pt x="3051" y="436"/>
                    <a:pt x="2894" y="297"/>
                  </a:cubicBezTo>
                  <a:cubicBezTo>
                    <a:pt x="2546" y="70"/>
                    <a:pt x="2180" y="0"/>
                    <a:pt x="1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9"/>
            <p:cNvSpPr/>
            <p:nvPr/>
          </p:nvSpPr>
          <p:spPr>
            <a:xfrm>
              <a:off x="7212150" y="2882075"/>
              <a:ext cx="67150" cy="92875"/>
            </a:xfrm>
            <a:custGeom>
              <a:avLst/>
              <a:gdLst/>
              <a:ahLst/>
              <a:cxnLst/>
              <a:rect l="l" t="t" r="r" b="b"/>
              <a:pathLst>
                <a:path w="2686" h="3715" extrusionOk="0">
                  <a:moveTo>
                    <a:pt x="472" y="0"/>
                  </a:moveTo>
                  <a:cubicBezTo>
                    <a:pt x="395" y="0"/>
                    <a:pt x="310" y="27"/>
                    <a:pt x="228" y="89"/>
                  </a:cubicBezTo>
                  <a:cubicBezTo>
                    <a:pt x="71" y="158"/>
                    <a:pt x="1" y="367"/>
                    <a:pt x="140" y="594"/>
                  </a:cubicBezTo>
                  <a:lnTo>
                    <a:pt x="1012" y="1901"/>
                  </a:lnTo>
                  <a:lnTo>
                    <a:pt x="1012" y="3348"/>
                  </a:lnTo>
                  <a:cubicBezTo>
                    <a:pt x="1012" y="3575"/>
                    <a:pt x="1169" y="3714"/>
                    <a:pt x="1378" y="3714"/>
                  </a:cubicBezTo>
                  <a:cubicBezTo>
                    <a:pt x="1535" y="3714"/>
                    <a:pt x="1744" y="3575"/>
                    <a:pt x="1744" y="3348"/>
                  </a:cubicBezTo>
                  <a:lnTo>
                    <a:pt x="1744" y="1901"/>
                  </a:lnTo>
                  <a:lnTo>
                    <a:pt x="2616" y="594"/>
                  </a:lnTo>
                  <a:cubicBezTo>
                    <a:pt x="2685" y="437"/>
                    <a:pt x="2685" y="158"/>
                    <a:pt x="2476" y="89"/>
                  </a:cubicBezTo>
                  <a:cubicBezTo>
                    <a:pt x="2414" y="27"/>
                    <a:pt x="2344" y="0"/>
                    <a:pt x="2274" y="0"/>
                  </a:cubicBezTo>
                  <a:cubicBezTo>
                    <a:pt x="2165" y="0"/>
                    <a:pt x="2055" y="63"/>
                    <a:pt x="1971" y="158"/>
                  </a:cubicBezTo>
                  <a:lnTo>
                    <a:pt x="1378" y="1100"/>
                  </a:lnTo>
                  <a:lnTo>
                    <a:pt x="733" y="158"/>
                  </a:lnTo>
                  <a:cubicBezTo>
                    <a:pt x="691" y="63"/>
                    <a:pt x="591" y="0"/>
                    <a:pt x="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3" name="Google Shape;1753;p89"/>
          <p:cNvGrpSpPr/>
          <p:nvPr/>
        </p:nvGrpSpPr>
        <p:grpSpPr>
          <a:xfrm>
            <a:off x="4454472" y="3460431"/>
            <a:ext cx="274335" cy="274343"/>
            <a:chOff x="6925425" y="4033425"/>
            <a:chExt cx="475450" cy="474150"/>
          </a:xfrm>
        </p:grpSpPr>
        <p:sp>
          <p:nvSpPr>
            <p:cNvPr id="1754" name="Google Shape;1754;p89"/>
            <p:cNvSpPr/>
            <p:nvPr/>
          </p:nvSpPr>
          <p:spPr>
            <a:xfrm>
              <a:off x="6925425" y="4033425"/>
              <a:ext cx="475450" cy="474150"/>
            </a:xfrm>
            <a:custGeom>
              <a:avLst/>
              <a:gdLst/>
              <a:ahLst/>
              <a:cxnLst/>
              <a:rect l="l" t="t" r="r" b="b"/>
              <a:pathLst>
                <a:path w="19018" h="18966" extrusionOk="0">
                  <a:moveTo>
                    <a:pt x="5160" y="2546"/>
                  </a:moveTo>
                  <a:cubicBezTo>
                    <a:pt x="5230" y="2546"/>
                    <a:pt x="5369" y="2615"/>
                    <a:pt x="5439" y="2685"/>
                  </a:cubicBezTo>
                  <a:cubicBezTo>
                    <a:pt x="5439" y="2755"/>
                    <a:pt x="5508" y="2842"/>
                    <a:pt x="5508" y="2912"/>
                  </a:cubicBezTo>
                  <a:cubicBezTo>
                    <a:pt x="5508" y="3051"/>
                    <a:pt x="5439" y="3121"/>
                    <a:pt x="5439" y="3191"/>
                  </a:cubicBezTo>
                  <a:cubicBezTo>
                    <a:pt x="5369" y="3269"/>
                    <a:pt x="5260" y="3308"/>
                    <a:pt x="5151" y="3308"/>
                  </a:cubicBezTo>
                  <a:cubicBezTo>
                    <a:pt x="5042" y="3308"/>
                    <a:pt x="4933" y="3269"/>
                    <a:pt x="4863" y="3191"/>
                  </a:cubicBezTo>
                  <a:cubicBezTo>
                    <a:pt x="4794" y="3121"/>
                    <a:pt x="4794" y="3051"/>
                    <a:pt x="4794" y="2912"/>
                  </a:cubicBezTo>
                  <a:cubicBezTo>
                    <a:pt x="4794" y="2842"/>
                    <a:pt x="4794" y="2755"/>
                    <a:pt x="4863" y="2685"/>
                  </a:cubicBezTo>
                  <a:cubicBezTo>
                    <a:pt x="4933" y="2615"/>
                    <a:pt x="5073" y="2546"/>
                    <a:pt x="5160" y="2546"/>
                  </a:cubicBezTo>
                  <a:close/>
                  <a:moveTo>
                    <a:pt x="9291" y="2249"/>
                  </a:moveTo>
                  <a:cubicBezTo>
                    <a:pt x="9291" y="2406"/>
                    <a:pt x="9221" y="2546"/>
                    <a:pt x="9221" y="2685"/>
                  </a:cubicBezTo>
                  <a:cubicBezTo>
                    <a:pt x="9221" y="3121"/>
                    <a:pt x="9430" y="3557"/>
                    <a:pt x="9866" y="3783"/>
                  </a:cubicBezTo>
                  <a:lnTo>
                    <a:pt x="8053" y="6764"/>
                  </a:lnTo>
                  <a:cubicBezTo>
                    <a:pt x="7984" y="5457"/>
                    <a:pt x="7339" y="4149"/>
                    <a:pt x="6171" y="3347"/>
                  </a:cubicBezTo>
                  <a:cubicBezTo>
                    <a:pt x="6310" y="2981"/>
                    <a:pt x="6241" y="2546"/>
                    <a:pt x="6031" y="2249"/>
                  </a:cubicBezTo>
                  <a:close/>
                  <a:moveTo>
                    <a:pt x="6973" y="8646"/>
                  </a:moveTo>
                  <a:lnTo>
                    <a:pt x="7618" y="9013"/>
                  </a:lnTo>
                  <a:lnTo>
                    <a:pt x="7182" y="9588"/>
                  </a:lnTo>
                  <a:lnTo>
                    <a:pt x="6607" y="9222"/>
                  </a:lnTo>
                  <a:lnTo>
                    <a:pt x="6973" y="8646"/>
                  </a:lnTo>
                  <a:close/>
                  <a:moveTo>
                    <a:pt x="1238" y="9588"/>
                  </a:moveTo>
                  <a:cubicBezTo>
                    <a:pt x="1377" y="9588"/>
                    <a:pt x="1447" y="9657"/>
                    <a:pt x="1517" y="9727"/>
                  </a:cubicBezTo>
                  <a:cubicBezTo>
                    <a:pt x="1586" y="9814"/>
                    <a:pt x="1586" y="9884"/>
                    <a:pt x="1586" y="9954"/>
                  </a:cubicBezTo>
                  <a:cubicBezTo>
                    <a:pt x="1586" y="10093"/>
                    <a:pt x="1586" y="10163"/>
                    <a:pt x="1517" y="10250"/>
                  </a:cubicBezTo>
                  <a:cubicBezTo>
                    <a:pt x="1447" y="10320"/>
                    <a:pt x="1355" y="10355"/>
                    <a:pt x="1264" y="10355"/>
                  </a:cubicBezTo>
                  <a:cubicBezTo>
                    <a:pt x="1172" y="10355"/>
                    <a:pt x="1081" y="10320"/>
                    <a:pt x="1011" y="10250"/>
                  </a:cubicBezTo>
                  <a:cubicBezTo>
                    <a:pt x="941" y="10163"/>
                    <a:pt x="872" y="10093"/>
                    <a:pt x="872" y="9954"/>
                  </a:cubicBezTo>
                  <a:cubicBezTo>
                    <a:pt x="872" y="9884"/>
                    <a:pt x="941" y="9814"/>
                    <a:pt x="1011" y="9727"/>
                  </a:cubicBezTo>
                  <a:cubicBezTo>
                    <a:pt x="1081" y="9657"/>
                    <a:pt x="1151" y="9588"/>
                    <a:pt x="1238" y="9588"/>
                  </a:cubicBezTo>
                  <a:close/>
                  <a:moveTo>
                    <a:pt x="4288" y="2249"/>
                  </a:moveTo>
                  <a:cubicBezTo>
                    <a:pt x="3922" y="2685"/>
                    <a:pt x="3992" y="3347"/>
                    <a:pt x="4358" y="3713"/>
                  </a:cubicBezTo>
                  <a:cubicBezTo>
                    <a:pt x="4567" y="3923"/>
                    <a:pt x="4863" y="3992"/>
                    <a:pt x="5160" y="3992"/>
                  </a:cubicBezTo>
                  <a:cubicBezTo>
                    <a:pt x="5369" y="3992"/>
                    <a:pt x="5508" y="3992"/>
                    <a:pt x="5665" y="3923"/>
                  </a:cubicBezTo>
                  <a:cubicBezTo>
                    <a:pt x="6467" y="4358"/>
                    <a:pt x="6973" y="5160"/>
                    <a:pt x="7182" y="6032"/>
                  </a:cubicBezTo>
                  <a:cubicBezTo>
                    <a:pt x="7408" y="6607"/>
                    <a:pt x="7408" y="7269"/>
                    <a:pt x="7182" y="7914"/>
                  </a:cubicBezTo>
                  <a:lnTo>
                    <a:pt x="7042" y="7775"/>
                  </a:lnTo>
                  <a:cubicBezTo>
                    <a:pt x="6959" y="7749"/>
                    <a:pt x="6879" y="7733"/>
                    <a:pt x="6807" y="7733"/>
                  </a:cubicBezTo>
                  <a:cubicBezTo>
                    <a:pt x="6681" y="7733"/>
                    <a:pt x="6581" y="7782"/>
                    <a:pt x="6537" y="7914"/>
                  </a:cubicBezTo>
                  <a:lnTo>
                    <a:pt x="5735" y="9152"/>
                  </a:lnTo>
                  <a:cubicBezTo>
                    <a:pt x="5735" y="9291"/>
                    <a:pt x="5665" y="9379"/>
                    <a:pt x="5735" y="9448"/>
                  </a:cubicBezTo>
                  <a:cubicBezTo>
                    <a:pt x="5735" y="9588"/>
                    <a:pt x="5805" y="9657"/>
                    <a:pt x="5874" y="9657"/>
                  </a:cubicBezTo>
                  <a:lnTo>
                    <a:pt x="6031" y="9814"/>
                  </a:lnTo>
                  <a:cubicBezTo>
                    <a:pt x="5369" y="10390"/>
                    <a:pt x="4567" y="10686"/>
                    <a:pt x="3765" y="10686"/>
                  </a:cubicBezTo>
                  <a:cubicBezTo>
                    <a:pt x="3260" y="10686"/>
                    <a:pt x="2824" y="10529"/>
                    <a:pt x="2319" y="10390"/>
                  </a:cubicBezTo>
                  <a:lnTo>
                    <a:pt x="2319" y="2249"/>
                  </a:lnTo>
                  <a:close/>
                  <a:moveTo>
                    <a:pt x="5508" y="10965"/>
                  </a:moveTo>
                  <a:lnTo>
                    <a:pt x="3120" y="15044"/>
                  </a:lnTo>
                  <a:lnTo>
                    <a:pt x="2824" y="15044"/>
                  </a:lnTo>
                  <a:cubicBezTo>
                    <a:pt x="2685" y="15044"/>
                    <a:pt x="2458" y="15113"/>
                    <a:pt x="2319" y="15183"/>
                  </a:cubicBezTo>
                  <a:lnTo>
                    <a:pt x="2319" y="11191"/>
                  </a:lnTo>
                  <a:cubicBezTo>
                    <a:pt x="2824" y="11331"/>
                    <a:pt x="3260" y="11401"/>
                    <a:pt x="3765" y="11401"/>
                  </a:cubicBezTo>
                  <a:cubicBezTo>
                    <a:pt x="4131" y="11401"/>
                    <a:pt x="4497" y="11331"/>
                    <a:pt x="4863" y="11261"/>
                  </a:cubicBezTo>
                  <a:cubicBezTo>
                    <a:pt x="5073" y="11191"/>
                    <a:pt x="5299" y="11122"/>
                    <a:pt x="5508" y="10965"/>
                  </a:cubicBezTo>
                  <a:close/>
                  <a:moveTo>
                    <a:pt x="12568" y="12202"/>
                  </a:moveTo>
                  <a:lnTo>
                    <a:pt x="13143" y="15044"/>
                  </a:lnTo>
                  <a:cubicBezTo>
                    <a:pt x="12847" y="15113"/>
                    <a:pt x="12568" y="15183"/>
                    <a:pt x="12272" y="15392"/>
                  </a:cubicBezTo>
                  <a:cubicBezTo>
                    <a:pt x="12045" y="15619"/>
                    <a:pt x="11975" y="15985"/>
                    <a:pt x="11975" y="16264"/>
                  </a:cubicBezTo>
                  <a:cubicBezTo>
                    <a:pt x="11975" y="16421"/>
                    <a:pt x="11975" y="16560"/>
                    <a:pt x="12045" y="16700"/>
                  </a:cubicBezTo>
                  <a:lnTo>
                    <a:pt x="7112" y="16700"/>
                  </a:lnTo>
                  <a:cubicBezTo>
                    <a:pt x="7182" y="16560"/>
                    <a:pt x="7252" y="16421"/>
                    <a:pt x="7252" y="16264"/>
                  </a:cubicBezTo>
                  <a:cubicBezTo>
                    <a:pt x="7252" y="15985"/>
                    <a:pt x="7112" y="15758"/>
                    <a:pt x="6973" y="15549"/>
                  </a:cubicBezTo>
                  <a:cubicBezTo>
                    <a:pt x="6816" y="15323"/>
                    <a:pt x="6607" y="15183"/>
                    <a:pt x="6380" y="15113"/>
                  </a:cubicBezTo>
                  <a:lnTo>
                    <a:pt x="8123" y="12202"/>
                  </a:lnTo>
                  <a:close/>
                  <a:moveTo>
                    <a:pt x="16839" y="2249"/>
                  </a:moveTo>
                  <a:lnTo>
                    <a:pt x="16839" y="15183"/>
                  </a:lnTo>
                  <a:cubicBezTo>
                    <a:pt x="16699" y="15113"/>
                    <a:pt x="16560" y="15044"/>
                    <a:pt x="16403" y="15044"/>
                  </a:cubicBezTo>
                  <a:lnTo>
                    <a:pt x="16194" y="15044"/>
                  </a:lnTo>
                  <a:lnTo>
                    <a:pt x="15096" y="9884"/>
                  </a:lnTo>
                  <a:cubicBezTo>
                    <a:pt x="15026" y="9727"/>
                    <a:pt x="14886" y="9588"/>
                    <a:pt x="14747" y="9588"/>
                  </a:cubicBezTo>
                  <a:cubicBezTo>
                    <a:pt x="14660" y="9588"/>
                    <a:pt x="14660" y="9657"/>
                    <a:pt x="14660" y="9657"/>
                  </a:cubicBezTo>
                  <a:cubicBezTo>
                    <a:pt x="14520" y="9657"/>
                    <a:pt x="14451" y="9727"/>
                    <a:pt x="14381" y="9814"/>
                  </a:cubicBezTo>
                  <a:cubicBezTo>
                    <a:pt x="14381" y="9884"/>
                    <a:pt x="14311" y="9954"/>
                    <a:pt x="14381" y="10093"/>
                  </a:cubicBezTo>
                  <a:lnTo>
                    <a:pt x="15531" y="15480"/>
                  </a:lnTo>
                  <a:cubicBezTo>
                    <a:pt x="15531" y="15619"/>
                    <a:pt x="15619" y="15689"/>
                    <a:pt x="15619" y="15689"/>
                  </a:cubicBezTo>
                  <a:cubicBezTo>
                    <a:pt x="15688" y="15758"/>
                    <a:pt x="15758" y="15758"/>
                    <a:pt x="15897" y="15758"/>
                  </a:cubicBezTo>
                  <a:lnTo>
                    <a:pt x="16403" y="15758"/>
                  </a:lnTo>
                  <a:cubicBezTo>
                    <a:pt x="16630" y="15758"/>
                    <a:pt x="16839" y="15985"/>
                    <a:pt x="16839" y="16264"/>
                  </a:cubicBezTo>
                  <a:cubicBezTo>
                    <a:pt x="16839" y="16491"/>
                    <a:pt x="16630" y="16700"/>
                    <a:pt x="16403" y="16700"/>
                  </a:cubicBezTo>
                  <a:lnTo>
                    <a:pt x="13143" y="16700"/>
                  </a:lnTo>
                  <a:cubicBezTo>
                    <a:pt x="12917" y="16700"/>
                    <a:pt x="12708" y="16491"/>
                    <a:pt x="12708" y="16264"/>
                  </a:cubicBezTo>
                  <a:cubicBezTo>
                    <a:pt x="12708" y="15985"/>
                    <a:pt x="12917" y="15758"/>
                    <a:pt x="13143" y="15758"/>
                  </a:cubicBezTo>
                  <a:lnTo>
                    <a:pt x="13579" y="15758"/>
                  </a:lnTo>
                  <a:cubicBezTo>
                    <a:pt x="13719" y="15758"/>
                    <a:pt x="13788" y="15758"/>
                    <a:pt x="13875" y="15689"/>
                  </a:cubicBezTo>
                  <a:cubicBezTo>
                    <a:pt x="13945" y="15549"/>
                    <a:pt x="13945" y="15480"/>
                    <a:pt x="13945" y="15323"/>
                  </a:cubicBezTo>
                  <a:lnTo>
                    <a:pt x="13213" y="11767"/>
                  </a:lnTo>
                  <a:cubicBezTo>
                    <a:pt x="13213" y="11627"/>
                    <a:pt x="13074" y="11470"/>
                    <a:pt x="12847" y="11470"/>
                  </a:cubicBezTo>
                  <a:lnTo>
                    <a:pt x="7984" y="11470"/>
                  </a:lnTo>
                  <a:cubicBezTo>
                    <a:pt x="7844" y="11470"/>
                    <a:pt x="7687" y="11557"/>
                    <a:pt x="7618" y="11627"/>
                  </a:cubicBezTo>
                  <a:lnTo>
                    <a:pt x="5439" y="15253"/>
                  </a:lnTo>
                  <a:cubicBezTo>
                    <a:pt x="5369" y="15323"/>
                    <a:pt x="5369" y="15480"/>
                    <a:pt x="5439" y="15619"/>
                  </a:cubicBezTo>
                  <a:cubicBezTo>
                    <a:pt x="5508" y="15758"/>
                    <a:pt x="5596" y="15758"/>
                    <a:pt x="5735" y="15758"/>
                  </a:cubicBezTo>
                  <a:lnTo>
                    <a:pt x="6031" y="15758"/>
                  </a:lnTo>
                  <a:cubicBezTo>
                    <a:pt x="6310" y="15758"/>
                    <a:pt x="6467" y="15985"/>
                    <a:pt x="6467" y="16264"/>
                  </a:cubicBezTo>
                  <a:cubicBezTo>
                    <a:pt x="6467" y="16491"/>
                    <a:pt x="6310" y="16700"/>
                    <a:pt x="6031" y="16700"/>
                  </a:cubicBezTo>
                  <a:lnTo>
                    <a:pt x="2824" y="16700"/>
                  </a:lnTo>
                  <a:cubicBezTo>
                    <a:pt x="2545" y="16700"/>
                    <a:pt x="2319" y="16491"/>
                    <a:pt x="2319" y="16264"/>
                  </a:cubicBezTo>
                  <a:cubicBezTo>
                    <a:pt x="2319" y="15985"/>
                    <a:pt x="2545" y="15758"/>
                    <a:pt x="2824" y="15758"/>
                  </a:cubicBezTo>
                  <a:lnTo>
                    <a:pt x="3330" y="15758"/>
                  </a:lnTo>
                  <a:cubicBezTo>
                    <a:pt x="3417" y="15758"/>
                    <a:pt x="3556" y="15758"/>
                    <a:pt x="3626" y="15619"/>
                  </a:cubicBezTo>
                  <a:lnTo>
                    <a:pt x="6816" y="10250"/>
                  </a:lnTo>
                  <a:lnTo>
                    <a:pt x="7182" y="10459"/>
                  </a:lnTo>
                  <a:cubicBezTo>
                    <a:pt x="7182" y="10459"/>
                    <a:pt x="7252" y="10529"/>
                    <a:pt x="7339" y="10529"/>
                  </a:cubicBezTo>
                  <a:cubicBezTo>
                    <a:pt x="7408" y="10529"/>
                    <a:pt x="7408" y="10459"/>
                    <a:pt x="7408" y="10459"/>
                  </a:cubicBezTo>
                  <a:cubicBezTo>
                    <a:pt x="7548" y="10459"/>
                    <a:pt x="7618" y="10390"/>
                    <a:pt x="7618" y="10320"/>
                  </a:cubicBezTo>
                  <a:lnTo>
                    <a:pt x="8419" y="9082"/>
                  </a:lnTo>
                  <a:cubicBezTo>
                    <a:pt x="8489" y="8856"/>
                    <a:pt x="8489" y="8646"/>
                    <a:pt x="8280" y="8577"/>
                  </a:cubicBezTo>
                  <a:lnTo>
                    <a:pt x="7984" y="8350"/>
                  </a:lnTo>
                  <a:lnTo>
                    <a:pt x="10738" y="3713"/>
                  </a:lnTo>
                  <a:cubicBezTo>
                    <a:pt x="10825" y="3626"/>
                    <a:pt x="10825" y="3487"/>
                    <a:pt x="10738" y="3347"/>
                  </a:cubicBezTo>
                  <a:cubicBezTo>
                    <a:pt x="10668" y="3191"/>
                    <a:pt x="10529" y="3121"/>
                    <a:pt x="10459" y="3121"/>
                  </a:cubicBezTo>
                  <a:cubicBezTo>
                    <a:pt x="10163" y="3121"/>
                    <a:pt x="9953" y="2981"/>
                    <a:pt x="9953" y="2685"/>
                  </a:cubicBezTo>
                  <a:cubicBezTo>
                    <a:pt x="9953" y="2476"/>
                    <a:pt x="10163" y="2249"/>
                    <a:pt x="10459" y="2249"/>
                  </a:cubicBezTo>
                  <a:lnTo>
                    <a:pt x="13649" y="2249"/>
                  </a:lnTo>
                  <a:cubicBezTo>
                    <a:pt x="13875" y="2249"/>
                    <a:pt x="14085" y="2476"/>
                    <a:pt x="14085" y="2685"/>
                  </a:cubicBezTo>
                  <a:cubicBezTo>
                    <a:pt x="14085" y="2981"/>
                    <a:pt x="13875" y="3121"/>
                    <a:pt x="13649" y="3121"/>
                  </a:cubicBezTo>
                  <a:lnTo>
                    <a:pt x="13283" y="3121"/>
                  </a:lnTo>
                  <a:cubicBezTo>
                    <a:pt x="13213" y="3121"/>
                    <a:pt x="13074" y="3191"/>
                    <a:pt x="13074" y="3278"/>
                  </a:cubicBezTo>
                  <a:cubicBezTo>
                    <a:pt x="13004" y="3417"/>
                    <a:pt x="12917" y="3487"/>
                    <a:pt x="12917" y="3626"/>
                  </a:cubicBezTo>
                  <a:lnTo>
                    <a:pt x="13649" y="6834"/>
                  </a:lnTo>
                  <a:cubicBezTo>
                    <a:pt x="13649" y="6973"/>
                    <a:pt x="13875" y="7113"/>
                    <a:pt x="14015" y="7113"/>
                  </a:cubicBezTo>
                  <a:lnTo>
                    <a:pt x="14085" y="7113"/>
                  </a:lnTo>
                  <a:cubicBezTo>
                    <a:pt x="14311" y="7043"/>
                    <a:pt x="14451" y="6834"/>
                    <a:pt x="14381" y="6677"/>
                  </a:cubicBezTo>
                  <a:lnTo>
                    <a:pt x="13788" y="3923"/>
                  </a:lnTo>
                  <a:cubicBezTo>
                    <a:pt x="14085" y="3853"/>
                    <a:pt x="14311" y="3713"/>
                    <a:pt x="14520" y="3487"/>
                  </a:cubicBezTo>
                  <a:cubicBezTo>
                    <a:pt x="14747" y="3278"/>
                    <a:pt x="14817" y="2981"/>
                    <a:pt x="14817" y="2685"/>
                  </a:cubicBezTo>
                  <a:cubicBezTo>
                    <a:pt x="14817" y="2546"/>
                    <a:pt x="14817" y="2406"/>
                    <a:pt x="14747" y="2249"/>
                  </a:cubicBezTo>
                  <a:close/>
                  <a:moveTo>
                    <a:pt x="1952" y="1"/>
                  </a:moveTo>
                  <a:cubicBezTo>
                    <a:pt x="1813" y="1"/>
                    <a:pt x="1586" y="227"/>
                    <a:pt x="1586" y="367"/>
                  </a:cubicBezTo>
                  <a:lnTo>
                    <a:pt x="1586" y="1535"/>
                  </a:lnTo>
                  <a:lnTo>
                    <a:pt x="506" y="1535"/>
                  </a:lnTo>
                  <a:cubicBezTo>
                    <a:pt x="279" y="1535"/>
                    <a:pt x="140" y="1674"/>
                    <a:pt x="140" y="1883"/>
                  </a:cubicBezTo>
                  <a:cubicBezTo>
                    <a:pt x="140" y="2040"/>
                    <a:pt x="279" y="2249"/>
                    <a:pt x="506" y="2249"/>
                  </a:cubicBezTo>
                  <a:lnTo>
                    <a:pt x="1586" y="2249"/>
                  </a:lnTo>
                  <a:lnTo>
                    <a:pt x="1586" y="8943"/>
                  </a:lnTo>
                  <a:cubicBezTo>
                    <a:pt x="1466" y="8889"/>
                    <a:pt x="1335" y="8861"/>
                    <a:pt x="1200" y="8861"/>
                  </a:cubicBezTo>
                  <a:cubicBezTo>
                    <a:pt x="944" y="8861"/>
                    <a:pt x="675" y="8958"/>
                    <a:pt x="436" y="9152"/>
                  </a:cubicBezTo>
                  <a:cubicBezTo>
                    <a:pt x="0" y="9588"/>
                    <a:pt x="0" y="10320"/>
                    <a:pt x="436" y="10756"/>
                  </a:cubicBezTo>
                  <a:cubicBezTo>
                    <a:pt x="645" y="10965"/>
                    <a:pt x="941" y="11035"/>
                    <a:pt x="1238" y="11035"/>
                  </a:cubicBezTo>
                  <a:lnTo>
                    <a:pt x="1586" y="11035"/>
                  </a:lnTo>
                  <a:lnTo>
                    <a:pt x="1586" y="16700"/>
                  </a:lnTo>
                  <a:lnTo>
                    <a:pt x="506" y="16700"/>
                  </a:lnTo>
                  <a:cubicBezTo>
                    <a:pt x="279" y="16700"/>
                    <a:pt x="140" y="16857"/>
                    <a:pt x="140" y="17066"/>
                  </a:cubicBezTo>
                  <a:cubicBezTo>
                    <a:pt x="140" y="17292"/>
                    <a:pt x="279" y="17432"/>
                    <a:pt x="506" y="17432"/>
                  </a:cubicBezTo>
                  <a:lnTo>
                    <a:pt x="1586" y="17432"/>
                  </a:lnTo>
                  <a:lnTo>
                    <a:pt x="1586" y="18600"/>
                  </a:lnTo>
                  <a:cubicBezTo>
                    <a:pt x="1586" y="18739"/>
                    <a:pt x="1813" y="18966"/>
                    <a:pt x="1952" y="18966"/>
                  </a:cubicBezTo>
                  <a:cubicBezTo>
                    <a:pt x="2179" y="18966"/>
                    <a:pt x="2319" y="18739"/>
                    <a:pt x="2319" y="18600"/>
                  </a:cubicBezTo>
                  <a:lnTo>
                    <a:pt x="2319" y="17432"/>
                  </a:lnTo>
                  <a:lnTo>
                    <a:pt x="16839" y="17432"/>
                  </a:lnTo>
                  <a:lnTo>
                    <a:pt x="16839" y="18600"/>
                  </a:lnTo>
                  <a:cubicBezTo>
                    <a:pt x="16839" y="18739"/>
                    <a:pt x="16996" y="18966"/>
                    <a:pt x="17205" y="18966"/>
                  </a:cubicBezTo>
                  <a:cubicBezTo>
                    <a:pt x="17431" y="18966"/>
                    <a:pt x="17571" y="18739"/>
                    <a:pt x="17571" y="18600"/>
                  </a:cubicBezTo>
                  <a:lnTo>
                    <a:pt x="17571" y="17432"/>
                  </a:lnTo>
                  <a:lnTo>
                    <a:pt x="18669" y="17432"/>
                  </a:lnTo>
                  <a:cubicBezTo>
                    <a:pt x="18878" y="17432"/>
                    <a:pt x="19018" y="17292"/>
                    <a:pt x="19018" y="17066"/>
                  </a:cubicBezTo>
                  <a:cubicBezTo>
                    <a:pt x="19018" y="16857"/>
                    <a:pt x="18878" y="16700"/>
                    <a:pt x="18669" y="16700"/>
                  </a:cubicBezTo>
                  <a:lnTo>
                    <a:pt x="17571" y="16700"/>
                  </a:lnTo>
                  <a:lnTo>
                    <a:pt x="17571" y="2249"/>
                  </a:lnTo>
                  <a:lnTo>
                    <a:pt x="18669" y="2249"/>
                  </a:lnTo>
                  <a:cubicBezTo>
                    <a:pt x="18878" y="2249"/>
                    <a:pt x="19018" y="2040"/>
                    <a:pt x="19018" y="1883"/>
                  </a:cubicBezTo>
                  <a:cubicBezTo>
                    <a:pt x="19018" y="1674"/>
                    <a:pt x="18878" y="1535"/>
                    <a:pt x="18669" y="1535"/>
                  </a:cubicBezTo>
                  <a:lnTo>
                    <a:pt x="17571" y="1535"/>
                  </a:lnTo>
                  <a:lnTo>
                    <a:pt x="17571" y="367"/>
                  </a:lnTo>
                  <a:cubicBezTo>
                    <a:pt x="17571" y="227"/>
                    <a:pt x="17431" y="1"/>
                    <a:pt x="17205" y="1"/>
                  </a:cubicBezTo>
                  <a:cubicBezTo>
                    <a:pt x="16996" y="1"/>
                    <a:pt x="16839" y="227"/>
                    <a:pt x="16839" y="367"/>
                  </a:cubicBezTo>
                  <a:lnTo>
                    <a:pt x="16839" y="1535"/>
                  </a:lnTo>
                  <a:lnTo>
                    <a:pt x="2319" y="1535"/>
                  </a:lnTo>
                  <a:lnTo>
                    <a:pt x="2319" y="367"/>
                  </a:lnTo>
                  <a:cubicBezTo>
                    <a:pt x="2319" y="227"/>
                    <a:pt x="2179" y="1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9"/>
            <p:cNvSpPr/>
            <p:nvPr/>
          </p:nvSpPr>
          <p:spPr>
            <a:xfrm>
              <a:off x="7275775" y="4233025"/>
              <a:ext cx="18325" cy="18325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7" y="0"/>
                  </a:moveTo>
                  <a:cubicBezTo>
                    <a:pt x="140" y="0"/>
                    <a:pt x="1" y="157"/>
                    <a:pt x="1" y="366"/>
                  </a:cubicBezTo>
                  <a:cubicBezTo>
                    <a:pt x="1" y="593"/>
                    <a:pt x="140" y="732"/>
                    <a:pt x="367" y="732"/>
                  </a:cubicBezTo>
                  <a:cubicBezTo>
                    <a:pt x="576" y="732"/>
                    <a:pt x="733" y="593"/>
                    <a:pt x="733" y="366"/>
                  </a:cubicBezTo>
                  <a:cubicBezTo>
                    <a:pt x="733" y="157"/>
                    <a:pt x="576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9"/>
            <p:cNvSpPr/>
            <p:nvPr/>
          </p:nvSpPr>
          <p:spPr>
            <a:xfrm>
              <a:off x="7139375" y="4160675"/>
              <a:ext cx="107225" cy="130750"/>
            </a:xfrm>
            <a:custGeom>
              <a:avLst/>
              <a:gdLst/>
              <a:ahLst/>
              <a:cxnLst/>
              <a:rect l="l" t="t" r="r" b="b"/>
              <a:pathLst>
                <a:path w="4289" h="5230" extrusionOk="0">
                  <a:moveTo>
                    <a:pt x="2772" y="1378"/>
                  </a:moveTo>
                  <a:lnTo>
                    <a:pt x="3417" y="4498"/>
                  </a:lnTo>
                  <a:lnTo>
                    <a:pt x="1029" y="4498"/>
                  </a:lnTo>
                  <a:lnTo>
                    <a:pt x="2772" y="1378"/>
                  </a:lnTo>
                  <a:close/>
                  <a:moveTo>
                    <a:pt x="2982" y="1"/>
                  </a:moveTo>
                  <a:cubicBezTo>
                    <a:pt x="2842" y="1"/>
                    <a:pt x="2703" y="70"/>
                    <a:pt x="2616" y="140"/>
                  </a:cubicBezTo>
                  <a:lnTo>
                    <a:pt x="88" y="4637"/>
                  </a:lnTo>
                  <a:cubicBezTo>
                    <a:pt x="1" y="4724"/>
                    <a:pt x="1" y="4864"/>
                    <a:pt x="88" y="5003"/>
                  </a:cubicBezTo>
                  <a:cubicBezTo>
                    <a:pt x="158" y="5160"/>
                    <a:pt x="227" y="5230"/>
                    <a:pt x="367" y="5230"/>
                  </a:cubicBezTo>
                  <a:lnTo>
                    <a:pt x="3923" y="5230"/>
                  </a:lnTo>
                  <a:cubicBezTo>
                    <a:pt x="4010" y="5230"/>
                    <a:pt x="4150" y="5160"/>
                    <a:pt x="4219" y="5073"/>
                  </a:cubicBezTo>
                  <a:cubicBezTo>
                    <a:pt x="4289" y="4934"/>
                    <a:pt x="4289" y="4864"/>
                    <a:pt x="4289" y="4724"/>
                  </a:cubicBezTo>
                  <a:lnTo>
                    <a:pt x="3348" y="279"/>
                  </a:lnTo>
                  <a:cubicBezTo>
                    <a:pt x="3278" y="140"/>
                    <a:pt x="3139" y="1"/>
                    <a:pt x="2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89"/>
          <p:cNvGrpSpPr/>
          <p:nvPr/>
        </p:nvGrpSpPr>
        <p:grpSpPr>
          <a:xfrm>
            <a:off x="4454488" y="2142266"/>
            <a:ext cx="274312" cy="274312"/>
            <a:chOff x="7669725" y="2613650"/>
            <a:chExt cx="471975" cy="471975"/>
          </a:xfrm>
        </p:grpSpPr>
        <p:sp>
          <p:nvSpPr>
            <p:cNvPr id="1758" name="Google Shape;1758;p89"/>
            <p:cNvSpPr/>
            <p:nvPr/>
          </p:nvSpPr>
          <p:spPr>
            <a:xfrm>
              <a:off x="7878475" y="2829800"/>
              <a:ext cx="54500" cy="56250"/>
            </a:xfrm>
            <a:custGeom>
              <a:avLst/>
              <a:gdLst/>
              <a:ahLst/>
              <a:cxnLst/>
              <a:rect l="l" t="t" r="r" b="b"/>
              <a:pathLst>
                <a:path w="2180" h="2250" extrusionOk="0">
                  <a:moveTo>
                    <a:pt x="1464" y="715"/>
                  </a:moveTo>
                  <a:lnTo>
                    <a:pt x="1464" y="1517"/>
                  </a:lnTo>
                  <a:lnTo>
                    <a:pt x="732" y="1517"/>
                  </a:lnTo>
                  <a:lnTo>
                    <a:pt x="732" y="715"/>
                  </a:lnTo>
                  <a:close/>
                  <a:moveTo>
                    <a:pt x="366" y="1"/>
                  </a:moveTo>
                  <a:cubicBezTo>
                    <a:pt x="157" y="1"/>
                    <a:pt x="0" y="140"/>
                    <a:pt x="0" y="349"/>
                  </a:cubicBezTo>
                  <a:lnTo>
                    <a:pt x="0" y="1883"/>
                  </a:lnTo>
                  <a:cubicBezTo>
                    <a:pt x="0" y="2023"/>
                    <a:pt x="157" y="2249"/>
                    <a:pt x="366" y="2249"/>
                  </a:cubicBezTo>
                  <a:lnTo>
                    <a:pt x="1813" y="2249"/>
                  </a:lnTo>
                  <a:cubicBezTo>
                    <a:pt x="2040" y="2249"/>
                    <a:pt x="2179" y="2023"/>
                    <a:pt x="2179" y="1883"/>
                  </a:cubicBezTo>
                  <a:lnTo>
                    <a:pt x="2179" y="349"/>
                  </a:lnTo>
                  <a:cubicBezTo>
                    <a:pt x="2179" y="140"/>
                    <a:pt x="2040" y="1"/>
                    <a:pt x="1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9"/>
            <p:cNvSpPr/>
            <p:nvPr/>
          </p:nvSpPr>
          <p:spPr>
            <a:xfrm>
              <a:off x="8016600" y="2613650"/>
              <a:ext cx="125100" cy="125100"/>
            </a:xfrm>
            <a:custGeom>
              <a:avLst/>
              <a:gdLst/>
              <a:ahLst/>
              <a:cxnLst/>
              <a:rect l="l" t="t" r="r" b="b"/>
              <a:pathLst>
                <a:path w="5004" h="5004" extrusionOk="0">
                  <a:moveTo>
                    <a:pt x="4289" y="715"/>
                  </a:moveTo>
                  <a:lnTo>
                    <a:pt x="4289" y="3417"/>
                  </a:lnTo>
                  <a:lnTo>
                    <a:pt x="1517" y="3417"/>
                  </a:lnTo>
                  <a:lnTo>
                    <a:pt x="1517" y="715"/>
                  </a:lnTo>
                  <a:close/>
                  <a:moveTo>
                    <a:pt x="1169" y="1"/>
                  </a:moveTo>
                  <a:cubicBezTo>
                    <a:pt x="1012" y="1"/>
                    <a:pt x="803" y="140"/>
                    <a:pt x="803" y="367"/>
                  </a:cubicBezTo>
                  <a:lnTo>
                    <a:pt x="803" y="1744"/>
                  </a:lnTo>
                  <a:lnTo>
                    <a:pt x="367" y="1744"/>
                  </a:lnTo>
                  <a:cubicBezTo>
                    <a:pt x="140" y="1744"/>
                    <a:pt x="1" y="1883"/>
                    <a:pt x="1" y="2110"/>
                  </a:cubicBezTo>
                  <a:cubicBezTo>
                    <a:pt x="1" y="2249"/>
                    <a:pt x="140" y="2459"/>
                    <a:pt x="367" y="2459"/>
                  </a:cubicBezTo>
                  <a:lnTo>
                    <a:pt x="803" y="2459"/>
                  </a:lnTo>
                  <a:lnTo>
                    <a:pt x="803" y="3853"/>
                  </a:lnTo>
                  <a:cubicBezTo>
                    <a:pt x="803" y="3992"/>
                    <a:pt x="1012" y="4202"/>
                    <a:pt x="1169" y="4202"/>
                  </a:cubicBezTo>
                  <a:lnTo>
                    <a:pt x="2546" y="4202"/>
                  </a:lnTo>
                  <a:lnTo>
                    <a:pt x="2546" y="4637"/>
                  </a:lnTo>
                  <a:cubicBezTo>
                    <a:pt x="2546" y="4864"/>
                    <a:pt x="2685" y="5004"/>
                    <a:pt x="2912" y="5004"/>
                  </a:cubicBezTo>
                  <a:cubicBezTo>
                    <a:pt x="3121" y="5004"/>
                    <a:pt x="3261" y="4864"/>
                    <a:pt x="3261" y="4637"/>
                  </a:cubicBezTo>
                  <a:lnTo>
                    <a:pt x="3261" y="4202"/>
                  </a:lnTo>
                  <a:lnTo>
                    <a:pt x="4655" y="4202"/>
                  </a:lnTo>
                  <a:cubicBezTo>
                    <a:pt x="4864" y="4202"/>
                    <a:pt x="5004" y="3992"/>
                    <a:pt x="5004" y="3853"/>
                  </a:cubicBezTo>
                  <a:lnTo>
                    <a:pt x="5004" y="367"/>
                  </a:lnTo>
                  <a:cubicBezTo>
                    <a:pt x="5004" y="140"/>
                    <a:pt x="4864" y="1"/>
                    <a:pt x="46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9"/>
            <p:cNvSpPr/>
            <p:nvPr/>
          </p:nvSpPr>
          <p:spPr>
            <a:xfrm>
              <a:off x="7669725" y="2613650"/>
              <a:ext cx="134250" cy="125100"/>
            </a:xfrm>
            <a:custGeom>
              <a:avLst/>
              <a:gdLst/>
              <a:ahLst/>
              <a:cxnLst/>
              <a:rect l="l" t="t" r="r" b="b"/>
              <a:pathLst>
                <a:path w="5370" h="5004" extrusionOk="0">
                  <a:moveTo>
                    <a:pt x="3487" y="715"/>
                  </a:moveTo>
                  <a:lnTo>
                    <a:pt x="3487" y="3417"/>
                  </a:lnTo>
                  <a:lnTo>
                    <a:pt x="733" y="3417"/>
                  </a:lnTo>
                  <a:lnTo>
                    <a:pt x="733" y="715"/>
                  </a:lnTo>
                  <a:close/>
                  <a:moveTo>
                    <a:pt x="367" y="1"/>
                  </a:moveTo>
                  <a:cubicBezTo>
                    <a:pt x="140" y="1"/>
                    <a:pt x="1" y="140"/>
                    <a:pt x="1" y="367"/>
                  </a:cubicBezTo>
                  <a:lnTo>
                    <a:pt x="1" y="3853"/>
                  </a:lnTo>
                  <a:cubicBezTo>
                    <a:pt x="1" y="3992"/>
                    <a:pt x="140" y="4202"/>
                    <a:pt x="367" y="4202"/>
                  </a:cubicBezTo>
                  <a:lnTo>
                    <a:pt x="1744" y="4202"/>
                  </a:lnTo>
                  <a:lnTo>
                    <a:pt x="1744" y="4637"/>
                  </a:lnTo>
                  <a:cubicBezTo>
                    <a:pt x="1744" y="4864"/>
                    <a:pt x="1883" y="5004"/>
                    <a:pt x="2110" y="5004"/>
                  </a:cubicBezTo>
                  <a:cubicBezTo>
                    <a:pt x="2319" y="5004"/>
                    <a:pt x="2476" y="4864"/>
                    <a:pt x="2476" y="4637"/>
                  </a:cubicBezTo>
                  <a:lnTo>
                    <a:pt x="2476" y="4202"/>
                  </a:lnTo>
                  <a:lnTo>
                    <a:pt x="3853" y="4202"/>
                  </a:lnTo>
                  <a:cubicBezTo>
                    <a:pt x="4062" y="4202"/>
                    <a:pt x="4219" y="3992"/>
                    <a:pt x="4219" y="3853"/>
                  </a:cubicBezTo>
                  <a:lnTo>
                    <a:pt x="4219" y="2459"/>
                  </a:lnTo>
                  <a:lnTo>
                    <a:pt x="5021" y="2459"/>
                  </a:lnTo>
                  <a:cubicBezTo>
                    <a:pt x="5230" y="2459"/>
                    <a:pt x="5370" y="2249"/>
                    <a:pt x="5370" y="2110"/>
                  </a:cubicBezTo>
                  <a:cubicBezTo>
                    <a:pt x="5370" y="1883"/>
                    <a:pt x="5230" y="1744"/>
                    <a:pt x="5021" y="1744"/>
                  </a:cubicBezTo>
                  <a:lnTo>
                    <a:pt x="4219" y="1744"/>
                  </a:lnTo>
                  <a:lnTo>
                    <a:pt x="4219" y="367"/>
                  </a:lnTo>
                  <a:cubicBezTo>
                    <a:pt x="4219" y="140"/>
                    <a:pt x="4062" y="1"/>
                    <a:pt x="3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9"/>
            <p:cNvSpPr/>
            <p:nvPr/>
          </p:nvSpPr>
          <p:spPr>
            <a:xfrm>
              <a:off x="8016600" y="2951375"/>
              <a:ext cx="125100" cy="134250"/>
            </a:xfrm>
            <a:custGeom>
              <a:avLst/>
              <a:gdLst/>
              <a:ahLst/>
              <a:cxnLst/>
              <a:rect l="l" t="t" r="r" b="b"/>
              <a:pathLst>
                <a:path w="5004" h="5370" extrusionOk="0">
                  <a:moveTo>
                    <a:pt x="4289" y="1883"/>
                  </a:moveTo>
                  <a:lnTo>
                    <a:pt x="4289" y="4638"/>
                  </a:lnTo>
                  <a:lnTo>
                    <a:pt x="1517" y="4638"/>
                  </a:lnTo>
                  <a:lnTo>
                    <a:pt x="1517" y="1883"/>
                  </a:lnTo>
                  <a:close/>
                  <a:moveTo>
                    <a:pt x="2912" y="1"/>
                  </a:moveTo>
                  <a:cubicBezTo>
                    <a:pt x="2685" y="1"/>
                    <a:pt x="2546" y="140"/>
                    <a:pt x="2546" y="367"/>
                  </a:cubicBezTo>
                  <a:lnTo>
                    <a:pt x="2546" y="1151"/>
                  </a:lnTo>
                  <a:lnTo>
                    <a:pt x="1169" y="1151"/>
                  </a:lnTo>
                  <a:cubicBezTo>
                    <a:pt x="1012" y="1151"/>
                    <a:pt x="803" y="1308"/>
                    <a:pt x="803" y="1517"/>
                  </a:cubicBezTo>
                  <a:lnTo>
                    <a:pt x="803" y="2895"/>
                  </a:lnTo>
                  <a:lnTo>
                    <a:pt x="367" y="2895"/>
                  </a:lnTo>
                  <a:cubicBezTo>
                    <a:pt x="140" y="2895"/>
                    <a:pt x="1" y="3051"/>
                    <a:pt x="1" y="3261"/>
                  </a:cubicBezTo>
                  <a:cubicBezTo>
                    <a:pt x="1" y="3487"/>
                    <a:pt x="140" y="3627"/>
                    <a:pt x="367" y="3627"/>
                  </a:cubicBezTo>
                  <a:lnTo>
                    <a:pt x="803" y="3627"/>
                  </a:lnTo>
                  <a:lnTo>
                    <a:pt x="803" y="5004"/>
                  </a:lnTo>
                  <a:cubicBezTo>
                    <a:pt x="803" y="5230"/>
                    <a:pt x="1012" y="5370"/>
                    <a:pt x="1169" y="5370"/>
                  </a:cubicBezTo>
                  <a:lnTo>
                    <a:pt x="4655" y="5370"/>
                  </a:lnTo>
                  <a:cubicBezTo>
                    <a:pt x="4864" y="5370"/>
                    <a:pt x="5004" y="5230"/>
                    <a:pt x="5004" y="5004"/>
                  </a:cubicBezTo>
                  <a:lnTo>
                    <a:pt x="5004" y="1517"/>
                  </a:lnTo>
                  <a:cubicBezTo>
                    <a:pt x="5004" y="1308"/>
                    <a:pt x="4864" y="1151"/>
                    <a:pt x="4655" y="1151"/>
                  </a:cubicBezTo>
                  <a:lnTo>
                    <a:pt x="3261" y="1151"/>
                  </a:lnTo>
                  <a:lnTo>
                    <a:pt x="3261" y="367"/>
                  </a:lnTo>
                  <a:cubicBezTo>
                    <a:pt x="3261" y="140"/>
                    <a:pt x="3121" y="1"/>
                    <a:pt x="2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9"/>
            <p:cNvSpPr/>
            <p:nvPr/>
          </p:nvSpPr>
          <p:spPr>
            <a:xfrm>
              <a:off x="7713300" y="2762250"/>
              <a:ext cx="18325" cy="40125"/>
            </a:xfrm>
            <a:custGeom>
              <a:avLst/>
              <a:gdLst/>
              <a:ahLst/>
              <a:cxnLst/>
              <a:rect l="l" t="t" r="r" b="b"/>
              <a:pathLst>
                <a:path w="733" h="1605" extrusionOk="0">
                  <a:moveTo>
                    <a:pt x="367" y="1"/>
                  </a:moveTo>
                  <a:cubicBezTo>
                    <a:pt x="140" y="1"/>
                    <a:pt x="1" y="158"/>
                    <a:pt x="1" y="367"/>
                  </a:cubicBezTo>
                  <a:lnTo>
                    <a:pt x="1" y="1238"/>
                  </a:lnTo>
                  <a:cubicBezTo>
                    <a:pt x="1" y="1465"/>
                    <a:pt x="140" y="1604"/>
                    <a:pt x="367" y="1604"/>
                  </a:cubicBezTo>
                  <a:cubicBezTo>
                    <a:pt x="576" y="1604"/>
                    <a:pt x="733" y="1465"/>
                    <a:pt x="733" y="1238"/>
                  </a:cubicBezTo>
                  <a:lnTo>
                    <a:pt x="733" y="367"/>
                  </a:lnTo>
                  <a:cubicBezTo>
                    <a:pt x="733" y="158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9"/>
            <p:cNvSpPr/>
            <p:nvPr/>
          </p:nvSpPr>
          <p:spPr>
            <a:xfrm>
              <a:off x="7713300" y="2887750"/>
              <a:ext cx="18325" cy="40125"/>
            </a:xfrm>
            <a:custGeom>
              <a:avLst/>
              <a:gdLst/>
              <a:ahLst/>
              <a:cxnLst/>
              <a:rect l="l" t="t" r="r" b="b"/>
              <a:pathLst>
                <a:path w="733" h="1605" extrusionOk="0">
                  <a:moveTo>
                    <a:pt x="367" y="1"/>
                  </a:moveTo>
                  <a:cubicBezTo>
                    <a:pt x="140" y="1"/>
                    <a:pt x="1" y="210"/>
                    <a:pt x="1" y="367"/>
                  </a:cubicBezTo>
                  <a:lnTo>
                    <a:pt x="1" y="1239"/>
                  </a:lnTo>
                  <a:cubicBezTo>
                    <a:pt x="1" y="1448"/>
                    <a:pt x="140" y="1605"/>
                    <a:pt x="367" y="1605"/>
                  </a:cubicBezTo>
                  <a:cubicBezTo>
                    <a:pt x="576" y="1605"/>
                    <a:pt x="733" y="1448"/>
                    <a:pt x="733" y="1239"/>
                  </a:cubicBezTo>
                  <a:lnTo>
                    <a:pt x="733" y="367"/>
                  </a:lnTo>
                  <a:cubicBezTo>
                    <a:pt x="733" y="210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9"/>
            <p:cNvSpPr/>
            <p:nvPr/>
          </p:nvSpPr>
          <p:spPr>
            <a:xfrm>
              <a:off x="7713300" y="2825875"/>
              <a:ext cx="18325" cy="40125"/>
            </a:xfrm>
            <a:custGeom>
              <a:avLst/>
              <a:gdLst/>
              <a:ahLst/>
              <a:cxnLst/>
              <a:rect l="l" t="t" r="r" b="b"/>
              <a:pathLst>
                <a:path w="733" h="1605" extrusionOk="0">
                  <a:moveTo>
                    <a:pt x="367" y="1"/>
                  </a:moveTo>
                  <a:cubicBezTo>
                    <a:pt x="140" y="1"/>
                    <a:pt x="1" y="158"/>
                    <a:pt x="1" y="367"/>
                  </a:cubicBezTo>
                  <a:lnTo>
                    <a:pt x="1" y="1169"/>
                  </a:lnTo>
                  <a:cubicBezTo>
                    <a:pt x="1" y="1378"/>
                    <a:pt x="140" y="1604"/>
                    <a:pt x="367" y="1604"/>
                  </a:cubicBezTo>
                  <a:cubicBezTo>
                    <a:pt x="576" y="1604"/>
                    <a:pt x="733" y="1378"/>
                    <a:pt x="733" y="1169"/>
                  </a:cubicBezTo>
                  <a:lnTo>
                    <a:pt x="733" y="367"/>
                  </a:lnTo>
                  <a:cubicBezTo>
                    <a:pt x="733" y="158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9"/>
            <p:cNvSpPr/>
            <p:nvPr/>
          </p:nvSpPr>
          <p:spPr>
            <a:xfrm>
              <a:off x="8080225" y="2762250"/>
              <a:ext cx="17900" cy="40125"/>
            </a:xfrm>
            <a:custGeom>
              <a:avLst/>
              <a:gdLst/>
              <a:ahLst/>
              <a:cxnLst/>
              <a:rect l="l" t="t" r="r" b="b"/>
              <a:pathLst>
                <a:path w="716" h="1605" extrusionOk="0">
                  <a:moveTo>
                    <a:pt x="367" y="1"/>
                  </a:moveTo>
                  <a:cubicBezTo>
                    <a:pt x="140" y="1"/>
                    <a:pt x="1" y="158"/>
                    <a:pt x="1" y="367"/>
                  </a:cubicBezTo>
                  <a:lnTo>
                    <a:pt x="1" y="1238"/>
                  </a:lnTo>
                  <a:cubicBezTo>
                    <a:pt x="1" y="1465"/>
                    <a:pt x="140" y="1604"/>
                    <a:pt x="367" y="1604"/>
                  </a:cubicBezTo>
                  <a:cubicBezTo>
                    <a:pt x="576" y="1604"/>
                    <a:pt x="716" y="1465"/>
                    <a:pt x="716" y="1238"/>
                  </a:cubicBezTo>
                  <a:lnTo>
                    <a:pt x="716" y="367"/>
                  </a:lnTo>
                  <a:cubicBezTo>
                    <a:pt x="716" y="158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9"/>
            <p:cNvSpPr/>
            <p:nvPr/>
          </p:nvSpPr>
          <p:spPr>
            <a:xfrm>
              <a:off x="8080225" y="2825875"/>
              <a:ext cx="17900" cy="40125"/>
            </a:xfrm>
            <a:custGeom>
              <a:avLst/>
              <a:gdLst/>
              <a:ahLst/>
              <a:cxnLst/>
              <a:rect l="l" t="t" r="r" b="b"/>
              <a:pathLst>
                <a:path w="716" h="1605" extrusionOk="0">
                  <a:moveTo>
                    <a:pt x="367" y="1"/>
                  </a:moveTo>
                  <a:cubicBezTo>
                    <a:pt x="140" y="1"/>
                    <a:pt x="1" y="158"/>
                    <a:pt x="1" y="367"/>
                  </a:cubicBezTo>
                  <a:lnTo>
                    <a:pt x="1" y="1169"/>
                  </a:lnTo>
                  <a:cubicBezTo>
                    <a:pt x="1" y="1378"/>
                    <a:pt x="140" y="1604"/>
                    <a:pt x="367" y="1604"/>
                  </a:cubicBezTo>
                  <a:cubicBezTo>
                    <a:pt x="576" y="1604"/>
                    <a:pt x="716" y="1378"/>
                    <a:pt x="716" y="1169"/>
                  </a:cubicBezTo>
                  <a:lnTo>
                    <a:pt x="716" y="367"/>
                  </a:lnTo>
                  <a:cubicBezTo>
                    <a:pt x="716" y="158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9"/>
            <p:cNvSpPr/>
            <p:nvPr/>
          </p:nvSpPr>
          <p:spPr>
            <a:xfrm>
              <a:off x="8080225" y="2887750"/>
              <a:ext cx="17900" cy="40125"/>
            </a:xfrm>
            <a:custGeom>
              <a:avLst/>
              <a:gdLst/>
              <a:ahLst/>
              <a:cxnLst/>
              <a:rect l="l" t="t" r="r" b="b"/>
              <a:pathLst>
                <a:path w="716" h="1605" extrusionOk="0">
                  <a:moveTo>
                    <a:pt x="367" y="1"/>
                  </a:moveTo>
                  <a:cubicBezTo>
                    <a:pt x="140" y="1"/>
                    <a:pt x="1" y="210"/>
                    <a:pt x="1" y="367"/>
                  </a:cubicBezTo>
                  <a:lnTo>
                    <a:pt x="1" y="1239"/>
                  </a:lnTo>
                  <a:cubicBezTo>
                    <a:pt x="1" y="1448"/>
                    <a:pt x="140" y="1605"/>
                    <a:pt x="367" y="1605"/>
                  </a:cubicBezTo>
                  <a:cubicBezTo>
                    <a:pt x="576" y="1605"/>
                    <a:pt x="716" y="1448"/>
                    <a:pt x="716" y="1239"/>
                  </a:cubicBezTo>
                  <a:lnTo>
                    <a:pt x="716" y="367"/>
                  </a:lnTo>
                  <a:cubicBezTo>
                    <a:pt x="716" y="210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9"/>
            <p:cNvSpPr/>
            <p:nvPr/>
          </p:nvSpPr>
          <p:spPr>
            <a:xfrm>
              <a:off x="7669725" y="2951375"/>
              <a:ext cx="134250" cy="134250"/>
            </a:xfrm>
            <a:custGeom>
              <a:avLst/>
              <a:gdLst/>
              <a:ahLst/>
              <a:cxnLst/>
              <a:rect l="l" t="t" r="r" b="b"/>
              <a:pathLst>
                <a:path w="5370" h="5370" extrusionOk="0">
                  <a:moveTo>
                    <a:pt x="3487" y="1883"/>
                  </a:moveTo>
                  <a:lnTo>
                    <a:pt x="3487" y="4638"/>
                  </a:lnTo>
                  <a:lnTo>
                    <a:pt x="733" y="4638"/>
                  </a:lnTo>
                  <a:lnTo>
                    <a:pt x="733" y="1883"/>
                  </a:lnTo>
                  <a:close/>
                  <a:moveTo>
                    <a:pt x="2110" y="1"/>
                  </a:moveTo>
                  <a:cubicBezTo>
                    <a:pt x="1883" y="1"/>
                    <a:pt x="1744" y="140"/>
                    <a:pt x="1744" y="367"/>
                  </a:cubicBezTo>
                  <a:lnTo>
                    <a:pt x="1744" y="1151"/>
                  </a:lnTo>
                  <a:lnTo>
                    <a:pt x="367" y="1151"/>
                  </a:lnTo>
                  <a:cubicBezTo>
                    <a:pt x="140" y="1151"/>
                    <a:pt x="1" y="1308"/>
                    <a:pt x="1" y="1517"/>
                  </a:cubicBezTo>
                  <a:lnTo>
                    <a:pt x="1" y="5004"/>
                  </a:lnTo>
                  <a:cubicBezTo>
                    <a:pt x="1" y="5230"/>
                    <a:pt x="140" y="5370"/>
                    <a:pt x="367" y="5370"/>
                  </a:cubicBezTo>
                  <a:lnTo>
                    <a:pt x="3853" y="5370"/>
                  </a:lnTo>
                  <a:cubicBezTo>
                    <a:pt x="4062" y="5370"/>
                    <a:pt x="4219" y="5230"/>
                    <a:pt x="4219" y="5004"/>
                  </a:cubicBezTo>
                  <a:lnTo>
                    <a:pt x="4219" y="3627"/>
                  </a:lnTo>
                  <a:lnTo>
                    <a:pt x="5021" y="3627"/>
                  </a:lnTo>
                  <a:cubicBezTo>
                    <a:pt x="5230" y="3627"/>
                    <a:pt x="5370" y="3487"/>
                    <a:pt x="5370" y="3261"/>
                  </a:cubicBezTo>
                  <a:cubicBezTo>
                    <a:pt x="5370" y="3051"/>
                    <a:pt x="5230" y="2895"/>
                    <a:pt x="5021" y="2895"/>
                  </a:cubicBezTo>
                  <a:lnTo>
                    <a:pt x="4219" y="2895"/>
                  </a:lnTo>
                  <a:lnTo>
                    <a:pt x="4219" y="1517"/>
                  </a:lnTo>
                  <a:cubicBezTo>
                    <a:pt x="4219" y="1308"/>
                    <a:pt x="4062" y="1151"/>
                    <a:pt x="3853" y="1151"/>
                  </a:cubicBezTo>
                  <a:lnTo>
                    <a:pt x="2476" y="1151"/>
                  </a:lnTo>
                  <a:lnTo>
                    <a:pt x="2476" y="367"/>
                  </a:lnTo>
                  <a:cubicBezTo>
                    <a:pt x="2476" y="140"/>
                    <a:pt x="2319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9"/>
            <p:cNvSpPr/>
            <p:nvPr/>
          </p:nvSpPr>
          <p:spPr>
            <a:xfrm>
              <a:off x="7827925" y="3023725"/>
              <a:ext cx="39675" cy="18325"/>
            </a:xfrm>
            <a:custGeom>
              <a:avLst/>
              <a:gdLst/>
              <a:ahLst/>
              <a:cxnLst/>
              <a:rect l="l" t="t" r="r" b="b"/>
              <a:pathLst>
                <a:path w="1587" h="733" extrusionOk="0">
                  <a:moveTo>
                    <a:pt x="349" y="1"/>
                  </a:moveTo>
                  <a:cubicBezTo>
                    <a:pt x="140" y="1"/>
                    <a:pt x="0" y="157"/>
                    <a:pt x="0" y="367"/>
                  </a:cubicBezTo>
                  <a:cubicBezTo>
                    <a:pt x="0" y="593"/>
                    <a:pt x="140" y="733"/>
                    <a:pt x="349" y="733"/>
                  </a:cubicBezTo>
                  <a:lnTo>
                    <a:pt x="1220" y="733"/>
                  </a:lnTo>
                  <a:cubicBezTo>
                    <a:pt x="1377" y="733"/>
                    <a:pt x="1586" y="593"/>
                    <a:pt x="1586" y="367"/>
                  </a:cubicBezTo>
                  <a:cubicBezTo>
                    <a:pt x="1586" y="157"/>
                    <a:pt x="1377" y="1"/>
                    <a:pt x="1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9"/>
            <p:cNvSpPr/>
            <p:nvPr/>
          </p:nvSpPr>
          <p:spPr>
            <a:xfrm>
              <a:off x="7952975" y="3023725"/>
              <a:ext cx="40125" cy="18325"/>
            </a:xfrm>
            <a:custGeom>
              <a:avLst/>
              <a:gdLst/>
              <a:ahLst/>
              <a:cxnLst/>
              <a:rect l="l" t="t" r="r" b="b"/>
              <a:pathLst>
                <a:path w="1605" h="733" extrusionOk="0">
                  <a:moveTo>
                    <a:pt x="367" y="1"/>
                  </a:moveTo>
                  <a:cubicBezTo>
                    <a:pt x="140" y="1"/>
                    <a:pt x="1" y="157"/>
                    <a:pt x="1" y="367"/>
                  </a:cubicBezTo>
                  <a:cubicBezTo>
                    <a:pt x="1" y="593"/>
                    <a:pt x="140" y="733"/>
                    <a:pt x="367" y="733"/>
                  </a:cubicBezTo>
                  <a:lnTo>
                    <a:pt x="1239" y="733"/>
                  </a:lnTo>
                  <a:cubicBezTo>
                    <a:pt x="1448" y="733"/>
                    <a:pt x="1605" y="593"/>
                    <a:pt x="1605" y="367"/>
                  </a:cubicBezTo>
                  <a:cubicBezTo>
                    <a:pt x="1605" y="157"/>
                    <a:pt x="1448" y="1"/>
                    <a:pt x="1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9"/>
            <p:cNvSpPr/>
            <p:nvPr/>
          </p:nvSpPr>
          <p:spPr>
            <a:xfrm>
              <a:off x="7889375" y="3023725"/>
              <a:ext cx="40100" cy="18325"/>
            </a:xfrm>
            <a:custGeom>
              <a:avLst/>
              <a:gdLst/>
              <a:ahLst/>
              <a:cxnLst/>
              <a:rect l="l" t="t" r="r" b="b"/>
              <a:pathLst>
                <a:path w="1604" h="733" extrusionOk="0">
                  <a:moveTo>
                    <a:pt x="366" y="1"/>
                  </a:moveTo>
                  <a:cubicBezTo>
                    <a:pt x="227" y="1"/>
                    <a:pt x="0" y="157"/>
                    <a:pt x="0" y="367"/>
                  </a:cubicBezTo>
                  <a:cubicBezTo>
                    <a:pt x="0" y="593"/>
                    <a:pt x="227" y="733"/>
                    <a:pt x="366" y="733"/>
                  </a:cubicBezTo>
                  <a:lnTo>
                    <a:pt x="1238" y="733"/>
                  </a:lnTo>
                  <a:cubicBezTo>
                    <a:pt x="1464" y="733"/>
                    <a:pt x="1604" y="593"/>
                    <a:pt x="1604" y="367"/>
                  </a:cubicBezTo>
                  <a:cubicBezTo>
                    <a:pt x="1604" y="157"/>
                    <a:pt x="1464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9"/>
            <p:cNvSpPr/>
            <p:nvPr/>
          </p:nvSpPr>
          <p:spPr>
            <a:xfrm>
              <a:off x="7889375" y="2657225"/>
              <a:ext cx="40100" cy="17900"/>
            </a:xfrm>
            <a:custGeom>
              <a:avLst/>
              <a:gdLst/>
              <a:ahLst/>
              <a:cxnLst/>
              <a:rect l="l" t="t" r="r" b="b"/>
              <a:pathLst>
                <a:path w="1604" h="716" extrusionOk="0">
                  <a:moveTo>
                    <a:pt x="366" y="1"/>
                  </a:moveTo>
                  <a:cubicBezTo>
                    <a:pt x="227" y="1"/>
                    <a:pt x="0" y="140"/>
                    <a:pt x="0" y="367"/>
                  </a:cubicBezTo>
                  <a:cubicBezTo>
                    <a:pt x="0" y="506"/>
                    <a:pt x="227" y="716"/>
                    <a:pt x="366" y="716"/>
                  </a:cubicBezTo>
                  <a:lnTo>
                    <a:pt x="1238" y="716"/>
                  </a:lnTo>
                  <a:cubicBezTo>
                    <a:pt x="1464" y="716"/>
                    <a:pt x="1604" y="506"/>
                    <a:pt x="1604" y="367"/>
                  </a:cubicBezTo>
                  <a:cubicBezTo>
                    <a:pt x="1604" y="140"/>
                    <a:pt x="1464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9"/>
            <p:cNvSpPr/>
            <p:nvPr/>
          </p:nvSpPr>
          <p:spPr>
            <a:xfrm>
              <a:off x="7952975" y="2657225"/>
              <a:ext cx="40125" cy="17900"/>
            </a:xfrm>
            <a:custGeom>
              <a:avLst/>
              <a:gdLst/>
              <a:ahLst/>
              <a:cxnLst/>
              <a:rect l="l" t="t" r="r" b="b"/>
              <a:pathLst>
                <a:path w="1605" h="716" extrusionOk="0">
                  <a:moveTo>
                    <a:pt x="367" y="1"/>
                  </a:moveTo>
                  <a:cubicBezTo>
                    <a:pt x="140" y="1"/>
                    <a:pt x="1" y="140"/>
                    <a:pt x="1" y="367"/>
                  </a:cubicBezTo>
                  <a:cubicBezTo>
                    <a:pt x="1" y="506"/>
                    <a:pt x="140" y="716"/>
                    <a:pt x="367" y="716"/>
                  </a:cubicBezTo>
                  <a:lnTo>
                    <a:pt x="1239" y="716"/>
                  </a:lnTo>
                  <a:cubicBezTo>
                    <a:pt x="1448" y="716"/>
                    <a:pt x="1605" y="506"/>
                    <a:pt x="1605" y="367"/>
                  </a:cubicBezTo>
                  <a:cubicBezTo>
                    <a:pt x="1605" y="140"/>
                    <a:pt x="1448" y="1"/>
                    <a:pt x="1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9"/>
            <p:cNvSpPr/>
            <p:nvPr/>
          </p:nvSpPr>
          <p:spPr>
            <a:xfrm>
              <a:off x="7827925" y="2657225"/>
              <a:ext cx="39675" cy="17900"/>
            </a:xfrm>
            <a:custGeom>
              <a:avLst/>
              <a:gdLst/>
              <a:ahLst/>
              <a:cxnLst/>
              <a:rect l="l" t="t" r="r" b="b"/>
              <a:pathLst>
                <a:path w="1587" h="716" extrusionOk="0">
                  <a:moveTo>
                    <a:pt x="349" y="1"/>
                  </a:moveTo>
                  <a:cubicBezTo>
                    <a:pt x="140" y="1"/>
                    <a:pt x="0" y="140"/>
                    <a:pt x="0" y="367"/>
                  </a:cubicBezTo>
                  <a:cubicBezTo>
                    <a:pt x="0" y="506"/>
                    <a:pt x="140" y="716"/>
                    <a:pt x="349" y="716"/>
                  </a:cubicBezTo>
                  <a:lnTo>
                    <a:pt x="1220" y="716"/>
                  </a:lnTo>
                  <a:cubicBezTo>
                    <a:pt x="1377" y="716"/>
                    <a:pt x="1586" y="506"/>
                    <a:pt x="1586" y="367"/>
                  </a:cubicBezTo>
                  <a:cubicBezTo>
                    <a:pt x="1586" y="140"/>
                    <a:pt x="1377" y="1"/>
                    <a:pt x="1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9"/>
            <p:cNvSpPr/>
            <p:nvPr/>
          </p:nvSpPr>
          <p:spPr>
            <a:xfrm>
              <a:off x="7896775" y="2922200"/>
              <a:ext cx="18325" cy="18325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6" y="0"/>
                  </a:moveTo>
                  <a:cubicBezTo>
                    <a:pt x="140" y="0"/>
                    <a:pt x="0" y="139"/>
                    <a:pt x="0" y="366"/>
                  </a:cubicBezTo>
                  <a:cubicBezTo>
                    <a:pt x="0" y="575"/>
                    <a:pt x="140" y="732"/>
                    <a:pt x="366" y="732"/>
                  </a:cubicBezTo>
                  <a:cubicBezTo>
                    <a:pt x="576" y="732"/>
                    <a:pt x="732" y="575"/>
                    <a:pt x="732" y="366"/>
                  </a:cubicBezTo>
                  <a:cubicBezTo>
                    <a:pt x="732" y="139"/>
                    <a:pt x="576" y="0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9"/>
            <p:cNvSpPr/>
            <p:nvPr/>
          </p:nvSpPr>
          <p:spPr>
            <a:xfrm>
              <a:off x="7755150" y="2699075"/>
              <a:ext cx="301575" cy="286750"/>
            </a:xfrm>
            <a:custGeom>
              <a:avLst/>
              <a:gdLst/>
              <a:ahLst/>
              <a:cxnLst/>
              <a:rect l="l" t="t" r="r" b="b"/>
              <a:pathLst>
                <a:path w="12063" h="11470" extrusionOk="0">
                  <a:moveTo>
                    <a:pt x="6031" y="0"/>
                  </a:moveTo>
                  <a:cubicBezTo>
                    <a:pt x="5875" y="0"/>
                    <a:pt x="5735" y="140"/>
                    <a:pt x="5665" y="209"/>
                  </a:cubicBezTo>
                  <a:lnTo>
                    <a:pt x="4062" y="3556"/>
                  </a:lnTo>
                  <a:lnTo>
                    <a:pt x="366" y="4131"/>
                  </a:lnTo>
                  <a:cubicBezTo>
                    <a:pt x="209" y="4131"/>
                    <a:pt x="70" y="4201"/>
                    <a:pt x="70" y="4358"/>
                  </a:cubicBezTo>
                  <a:cubicBezTo>
                    <a:pt x="0" y="4498"/>
                    <a:pt x="70" y="4637"/>
                    <a:pt x="140" y="4794"/>
                  </a:cubicBezTo>
                  <a:lnTo>
                    <a:pt x="2824" y="7321"/>
                  </a:lnTo>
                  <a:lnTo>
                    <a:pt x="2179" y="11034"/>
                  </a:lnTo>
                  <a:cubicBezTo>
                    <a:pt x="2179" y="11174"/>
                    <a:pt x="2249" y="11331"/>
                    <a:pt x="2319" y="11400"/>
                  </a:cubicBezTo>
                  <a:cubicBezTo>
                    <a:pt x="2388" y="11470"/>
                    <a:pt x="2475" y="11470"/>
                    <a:pt x="2545" y="11470"/>
                  </a:cubicBezTo>
                  <a:lnTo>
                    <a:pt x="2754" y="11470"/>
                  </a:lnTo>
                  <a:lnTo>
                    <a:pt x="4724" y="10372"/>
                  </a:lnTo>
                  <a:cubicBezTo>
                    <a:pt x="4933" y="10302"/>
                    <a:pt x="5003" y="10093"/>
                    <a:pt x="4933" y="9866"/>
                  </a:cubicBezTo>
                  <a:cubicBezTo>
                    <a:pt x="4864" y="9727"/>
                    <a:pt x="4724" y="9657"/>
                    <a:pt x="4567" y="9657"/>
                  </a:cubicBezTo>
                  <a:cubicBezTo>
                    <a:pt x="4497" y="9657"/>
                    <a:pt x="4428" y="9727"/>
                    <a:pt x="4428" y="9727"/>
                  </a:cubicBezTo>
                  <a:lnTo>
                    <a:pt x="3051" y="10459"/>
                  </a:lnTo>
                  <a:lnTo>
                    <a:pt x="3556" y="7321"/>
                  </a:lnTo>
                  <a:cubicBezTo>
                    <a:pt x="3626" y="7182"/>
                    <a:pt x="3556" y="7042"/>
                    <a:pt x="3486" y="6973"/>
                  </a:cubicBezTo>
                  <a:lnTo>
                    <a:pt x="1238" y="4707"/>
                  </a:lnTo>
                  <a:lnTo>
                    <a:pt x="4358" y="4271"/>
                  </a:lnTo>
                  <a:cubicBezTo>
                    <a:pt x="4497" y="4271"/>
                    <a:pt x="4567" y="4201"/>
                    <a:pt x="4654" y="4062"/>
                  </a:cubicBezTo>
                  <a:lnTo>
                    <a:pt x="6031" y="1220"/>
                  </a:lnTo>
                  <a:lnTo>
                    <a:pt x="7408" y="4062"/>
                  </a:lnTo>
                  <a:cubicBezTo>
                    <a:pt x="7478" y="4201"/>
                    <a:pt x="7618" y="4271"/>
                    <a:pt x="7705" y="4271"/>
                  </a:cubicBezTo>
                  <a:lnTo>
                    <a:pt x="10825" y="4707"/>
                  </a:lnTo>
                  <a:lnTo>
                    <a:pt x="8576" y="6973"/>
                  </a:lnTo>
                  <a:cubicBezTo>
                    <a:pt x="8489" y="7042"/>
                    <a:pt x="8419" y="7182"/>
                    <a:pt x="8489" y="7321"/>
                  </a:cubicBezTo>
                  <a:lnTo>
                    <a:pt x="9012" y="10459"/>
                  </a:lnTo>
                  <a:lnTo>
                    <a:pt x="7705" y="9727"/>
                  </a:lnTo>
                  <a:lnTo>
                    <a:pt x="7548" y="9727"/>
                  </a:lnTo>
                  <a:cubicBezTo>
                    <a:pt x="7408" y="9727"/>
                    <a:pt x="7269" y="9797"/>
                    <a:pt x="7182" y="9866"/>
                  </a:cubicBezTo>
                  <a:cubicBezTo>
                    <a:pt x="7112" y="10093"/>
                    <a:pt x="7182" y="10302"/>
                    <a:pt x="7339" y="10372"/>
                  </a:cubicBezTo>
                  <a:lnTo>
                    <a:pt x="9291" y="11470"/>
                  </a:lnTo>
                  <a:lnTo>
                    <a:pt x="9518" y="11470"/>
                  </a:lnTo>
                  <a:cubicBezTo>
                    <a:pt x="9587" y="11470"/>
                    <a:pt x="9657" y="11470"/>
                    <a:pt x="9727" y="11400"/>
                  </a:cubicBezTo>
                  <a:cubicBezTo>
                    <a:pt x="9797" y="11331"/>
                    <a:pt x="9884" y="11174"/>
                    <a:pt x="9884" y="11034"/>
                  </a:cubicBezTo>
                  <a:lnTo>
                    <a:pt x="9221" y="7321"/>
                  </a:lnTo>
                  <a:lnTo>
                    <a:pt x="11906" y="4794"/>
                  </a:lnTo>
                  <a:cubicBezTo>
                    <a:pt x="11975" y="4637"/>
                    <a:pt x="12063" y="4498"/>
                    <a:pt x="11975" y="4358"/>
                  </a:cubicBezTo>
                  <a:cubicBezTo>
                    <a:pt x="11975" y="4201"/>
                    <a:pt x="11836" y="4131"/>
                    <a:pt x="11697" y="4131"/>
                  </a:cubicBezTo>
                  <a:lnTo>
                    <a:pt x="7984" y="3556"/>
                  </a:lnTo>
                  <a:lnTo>
                    <a:pt x="6397" y="209"/>
                  </a:lnTo>
                  <a:cubicBezTo>
                    <a:pt x="6310" y="140"/>
                    <a:pt x="6171" y="0"/>
                    <a:pt x="60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7" name="Google Shape;1777;p89"/>
          <p:cNvSpPr txBox="1">
            <a:spLocks noGrp="1"/>
          </p:cNvSpPr>
          <p:nvPr>
            <p:ph type="subTitle" idx="4294967295"/>
          </p:nvPr>
        </p:nvSpPr>
        <p:spPr>
          <a:xfrm>
            <a:off x="5450163" y="1472953"/>
            <a:ext cx="1785300" cy="302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Strength</a:t>
            </a:r>
            <a:endParaRPr b="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78" name="Google Shape;1778;p89"/>
          <p:cNvSpPr txBox="1">
            <a:spLocks noGrp="1"/>
          </p:cNvSpPr>
          <p:nvPr>
            <p:ph type="subTitle" idx="4294967295"/>
          </p:nvPr>
        </p:nvSpPr>
        <p:spPr>
          <a:xfrm>
            <a:off x="2091869" y="2133551"/>
            <a:ext cx="16146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Weaknes</a:t>
            </a:r>
            <a:endParaRPr b="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79" name="Google Shape;1779;p89"/>
          <p:cNvSpPr txBox="1">
            <a:spLocks noGrp="1"/>
          </p:cNvSpPr>
          <p:nvPr>
            <p:ph type="subTitle" idx="4294967295"/>
          </p:nvPr>
        </p:nvSpPr>
        <p:spPr>
          <a:xfrm>
            <a:off x="5450163" y="2794148"/>
            <a:ext cx="1785300" cy="302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Opportunities</a:t>
            </a:r>
            <a:endParaRPr b="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81" name="Google Shape;1781;p89"/>
          <p:cNvSpPr txBox="1">
            <a:spLocks noGrp="1"/>
          </p:cNvSpPr>
          <p:nvPr>
            <p:ph type="subTitle" idx="4294967295"/>
          </p:nvPr>
        </p:nvSpPr>
        <p:spPr>
          <a:xfrm>
            <a:off x="2091869" y="3454746"/>
            <a:ext cx="1614600" cy="30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Threats</a:t>
            </a:r>
            <a:endParaRPr b="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4436D-B459-427C-9D06-00491A78C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6" t="27242" r="25373" b="27505"/>
          <a:stretch/>
        </p:blipFill>
        <p:spPr>
          <a:xfrm>
            <a:off x="4290862" y="1371587"/>
            <a:ext cx="554983" cy="501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8A076-C1A8-4771-8C06-C0C003BB1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450" y="1991726"/>
            <a:ext cx="552430" cy="552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71CA1-DDE0-4267-BB6B-E5AAE3412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3" t="21448" r="20357" b="17588"/>
          <a:stretch/>
        </p:blipFill>
        <p:spPr>
          <a:xfrm>
            <a:off x="4358118" y="2697410"/>
            <a:ext cx="456940" cy="496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46ED92-C8EE-4123-A23B-3AD46D71F8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48" t="14546" r="20969" b="14546"/>
          <a:stretch/>
        </p:blipFill>
        <p:spPr>
          <a:xfrm>
            <a:off x="4335008" y="3287305"/>
            <a:ext cx="494282" cy="582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92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PORTER’s FIVE </a:t>
            </a:r>
            <a:r>
              <a:rPr lang="en" dirty="0">
                <a:solidFill>
                  <a:schemeClr val="dk2"/>
                </a:solidFill>
              </a:rPr>
              <a:t>FORCES 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1263682" y="1179946"/>
            <a:ext cx="2477807" cy="41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Threat of New Entrance</a:t>
            </a:r>
            <a:endParaRPr sz="160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46" name="Google Shape;1846;p92"/>
          <p:cNvSpPr txBox="1"/>
          <p:nvPr/>
        </p:nvSpPr>
        <p:spPr>
          <a:xfrm>
            <a:off x="991039" y="3506241"/>
            <a:ext cx="3023091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Entry barriers exist but lowered by online marketplaces.</a:t>
            </a:r>
            <a:endParaRPr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47" name="Google Shape;1847;p92"/>
          <p:cNvSpPr txBox="1"/>
          <p:nvPr/>
        </p:nvSpPr>
        <p:spPr>
          <a:xfrm>
            <a:off x="4726985" y="1207666"/>
            <a:ext cx="3404531" cy="1367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Bargaining Power of Suppliers:</a:t>
            </a:r>
            <a:endParaRPr sz="160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48" name="Google Shape;1848;p92"/>
          <p:cNvSpPr txBox="1"/>
          <p:nvPr/>
        </p:nvSpPr>
        <p:spPr>
          <a:xfrm>
            <a:off x="4658433" y="3679934"/>
            <a:ext cx="3305886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Limited due to various sourcing options.</a:t>
            </a:r>
            <a:endParaRPr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875" name="Google Shape;1875;p9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733411" y="2289682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2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2418531" y="426438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2DE5AC-7FA9-45A3-8862-0C706783F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27" y="1418267"/>
            <a:ext cx="3879203" cy="2424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5F2F49-C71B-4553-BA30-635F2A643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444" y="1715584"/>
            <a:ext cx="2477671" cy="1655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183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92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PORTER’s FIVE </a:t>
            </a:r>
            <a:r>
              <a:rPr lang="en" dirty="0">
                <a:solidFill>
                  <a:schemeClr val="dk2"/>
                </a:solidFill>
              </a:rPr>
              <a:t>FORCES 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482543" y="1496081"/>
            <a:ext cx="2477807" cy="41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Bargaining Power of Buyers</a:t>
            </a:r>
            <a:endParaRPr sz="160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46" name="Google Shape;1846;p92"/>
          <p:cNvSpPr txBox="1"/>
          <p:nvPr/>
        </p:nvSpPr>
        <p:spPr>
          <a:xfrm>
            <a:off x="209900" y="3935834"/>
            <a:ext cx="3023091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Significant, with high expectations for value.</a:t>
            </a:r>
            <a:endParaRPr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47" name="Google Shape;1847;p92"/>
          <p:cNvSpPr txBox="1"/>
          <p:nvPr/>
        </p:nvSpPr>
        <p:spPr>
          <a:xfrm>
            <a:off x="2960350" y="1478126"/>
            <a:ext cx="3237334" cy="50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Threat of Substitutes</a:t>
            </a:r>
            <a:endParaRPr sz="160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48" name="Google Shape;1848;p92"/>
          <p:cNvSpPr txBox="1"/>
          <p:nvPr/>
        </p:nvSpPr>
        <p:spPr>
          <a:xfrm>
            <a:off x="3448528" y="3852414"/>
            <a:ext cx="1750756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Prevalent, with many alternative products.</a:t>
            </a:r>
            <a:endParaRPr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875" name="Google Shape;1875;p92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446188" y="447419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2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2418531" y="426438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793AE-25F1-4EF7-8B7A-F29B30CB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621" y="1858527"/>
            <a:ext cx="1081624" cy="1626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Google Shape;1847;p92">
            <a:extLst>
              <a:ext uri="{FF2B5EF4-FFF2-40B4-BE49-F238E27FC236}">
                <a16:creationId xmlns:a16="http://schemas.microsoft.com/office/drawing/2014/main" id="{EF941ACA-048B-49B0-B42B-F3D0D8E62F28}"/>
              </a:ext>
            </a:extLst>
          </p:cNvPr>
          <p:cNvSpPr txBox="1"/>
          <p:nvPr/>
        </p:nvSpPr>
        <p:spPr>
          <a:xfrm>
            <a:off x="5424123" y="1495308"/>
            <a:ext cx="3237334" cy="50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Industry Rivalry</a:t>
            </a:r>
            <a:endParaRPr sz="1600" dirty="0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B5A2A7-CC0F-4A25-8B1D-00DFF77796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642" t="25101" r="8939" b="29215"/>
          <a:stretch/>
        </p:blipFill>
        <p:spPr>
          <a:xfrm>
            <a:off x="5739399" y="2019964"/>
            <a:ext cx="2281190" cy="1168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Google Shape;1848;p92">
            <a:extLst>
              <a:ext uri="{FF2B5EF4-FFF2-40B4-BE49-F238E27FC236}">
                <a16:creationId xmlns:a16="http://schemas.microsoft.com/office/drawing/2014/main" id="{CC58697B-C109-464C-841A-BDC9D5922572}"/>
              </a:ext>
            </a:extLst>
          </p:cNvPr>
          <p:cNvSpPr txBox="1"/>
          <p:nvPr/>
        </p:nvSpPr>
        <p:spPr>
          <a:xfrm>
            <a:off x="5931500" y="3807884"/>
            <a:ext cx="2119741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Fierce, with continuous innovation and price competition.</a:t>
            </a:r>
            <a:endParaRPr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8186FE-5D11-4A9F-AA86-67E7379E0F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850" t="16899" b="12151"/>
          <a:stretch/>
        </p:blipFill>
        <p:spPr>
          <a:xfrm>
            <a:off x="560472" y="2042178"/>
            <a:ext cx="2321945" cy="14442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211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76019" y="1118501"/>
            <a:ext cx="3209300" cy="32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87"/>
          <p:cNvSpPr txBox="1">
            <a:spLocks noGrp="1"/>
          </p:cNvSpPr>
          <p:nvPr>
            <p:ph type="title"/>
          </p:nvPr>
        </p:nvSpPr>
        <p:spPr>
          <a:xfrm>
            <a:off x="340659" y="1297224"/>
            <a:ext cx="4491317" cy="21234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3"/>
                </a:solidFill>
              </a:rPr>
              <a:t>Short Story  </a:t>
            </a:r>
            <a:r>
              <a:rPr lang="en" dirty="0"/>
              <a:t>Journey Of SUE</a:t>
            </a:r>
            <a:endParaRPr dirty="0"/>
          </a:p>
        </p:txBody>
      </p:sp>
      <p:sp>
        <p:nvSpPr>
          <p:cNvPr id="1676" name="Google Shape;1676;p87"/>
          <p:cNvSpPr txBox="1">
            <a:spLocks noGrp="1"/>
          </p:cNvSpPr>
          <p:nvPr>
            <p:ph type="subTitle" idx="1"/>
          </p:nvPr>
        </p:nvSpPr>
        <p:spPr>
          <a:xfrm>
            <a:off x="742100" y="4080601"/>
            <a:ext cx="38299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What is this case about </a:t>
            </a:r>
            <a:r>
              <a:rPr lang="en" sz="96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?</a:t>
            </a:r>
            <a:r>
              <a:rPr lang="en" sz="20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endParaRPr sz="20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pic>
        <p:nvPicPr>
          <p:cNvPr id="1677" name="Google Shape;1677;p87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678731" y="815700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87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444612" y="370427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87"/>
          <p:cNvPicPr preferRelativeResize="0"/>
          <p:nvPr/>
        </p:nvPicPr>
        <p:blipFill rotWithShape="1">
          <a:blip r:embed="rId4">
            <a:alphaModFix/>
          </a:blip>
          <a:srcRect l="46778" t="6693" r="44094" b="81710"/>
          <a:stretch/>
        </p:blipFill>
        <p:spPr>
          <a:xfrm rot="10800000" flipH="1">
            <a:off x="8285319" y="3037904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87"/>
          <p:cNvSpPr/>
          <p:nvPr/>
        </p:nvSpPr>
        <p:spPr>
          <a:xfrm>
            <a:off x="83005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1681" name="Google Shape;1681;p87"/>
          <p:cNvSpPr/>
          <p:nvPr/>
        </p:nvSpPr>
        <p:spPr>
          <a:xfrm>
            <a:off x="115650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7">
            <a:hlinkClick r:id="rId5" action="ppaction://hlinksldjump"/>
          </p:cNvPr>
          <p:cNvSpPr/>
          <p:nvPr/>
        </p:nvSpPr>
        <p:spPr>
          <a:xfrm>
            <a:off x="1482956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1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61"/>
          <p:cNvPicPr preferRelativeResize="0"/>
          <p:nvPr/>
        </p:nvPicPr>
        <p:blipFill rotWithShape="1">
          <a:blip r:embed="rId3">
            <a:alphaModFix/>
          </a:blip>
          <a:srcRect l="5657" t="4926" r="5666" b="16997"/>
          <a:stretch/>
        </p:blipFill>
        <p:spPr>
          <a:xfrm>
            <a:off x="5699448" y="1392225"/>
            <a:ext cx="3122739" cy="2942533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1"/>
          <p:cNvSpPr txBox="1">
            <a:spLocks noGrp="1"/>
          </p:cNvSpPr>
          <p:nvPr>
            <p:ph type="title"/>
          </p:nvPr>
        </p:nvSpPr>
        <p:spPr>
          <a:xfrm>
            <a:off x="541310" y="497752"/>
            <a:ext cx="2956800" cy="1265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Sue’s </a:t>
            </a:r>
            <a:r>
              <a:rPr lang="en" sz="4400" dirty="0">
                <a:solidFill>
                  <a:schemeClr val="dk2"/>
                </a:solidFill>
              </a:rPr>
              <a:t>Conclusion</a:t>
            </a:r>
            <a:endParaRPr sz="4400" dirty="0">
              <a:solidFill>
                <a:schemeClr val="dk2"/>
              </a:solidFill>
            </a:endParaRPr>
          </a:p>
        </p:txBody>
      </p:sp>
      <p:pic>
        <p:nvPicPr>
          <p:cNvPr id="737" name="Google Shape;737;p6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666115" y="4465035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793363" y="3751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1"/>
          <p:cNvPicPr preferRelativeResize="0"/>
          <p:nvPr/>
        </p:nvPicPr>
        <p:blipFill rotWithShape="1">
          <a:blip r:embed="rId4">
            <a:alphaModFix/>
          </a:blip>
          <a:srcRect l="46778" t="6693" r="44094" b="81710"/>
          <a:stretch/>
        </p:blipFill>
        <p:spPr>
          <a:xfrm rot="10800000" flipH="1">
            <a:off x="3098684" y="133134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82;p93">
            <a:extLst>
              <a:ext uri="{FF2B5EF4-FFF2-40B4-BE49-F238E27FC236}">
                <a16:creationId xmlns:a16="http://schemas.microsoft.com/office/drawing/2014/main" id="{856D09D2-7304-4812-BB01-A17DFEDF47B8}"/>
              </a:ext>
            </a:extLst>
          </p:cNvPr>
          <p:cNvSpPr txBox="1"/>
          <p:nvPr/>
        </p:nvSpPr>
        <p:spPr>
          <a:xfrm>
            <a:off x="181098" y="1392225"/>
            <a:ext cx="5518350" cy="281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en"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Segmentation identifies distinct consumer needs and motivations, enabling more targeted marketing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Targeting Infinity to Fashion Leaders and Timeless to Quality Seekers will optimize appeal.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Marketing mix and messaging can be tailored efficiently without fragmentation.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-US" sz="16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Collaborate closely across teams when executing segmented marketing strategies.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01"/>
          <p:cNvSpPr/>
          <p:nvPr/>
        </p:nvSpPr>
        <p:spPr>
          <a:xfrm>
            <a:off x="4348181" y="4356522"/>
            <a:ext cx="433002" cy="2558"/>
          </a:xfrm>
          <a:custGeom>
            <a:avLst/>
            <a:gdLst/>
            <a:ahLst/>
            <a:cxnLst/>
            <a:rect l="l" t="t" r="r" b="b"/>
            <a:pathLst>
              <a:path w="9478" h="56" extrusionOk="0">
                <a:moveTo>
                  <a:pt x="0" y="0"/>
                </a:moveTo>
                <a:lnTo>
                  <a:pt x="0" y="55"/>
                </a:lnTo>
                <a:lnTo>
                  <a:pt x="9477" y="55"/>
                </a:lnTo>
                <a:lnTo>
                  <a:pt x="9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101"/>
          <p:cNvSpPr/>
          <p:nvPr/>
        </p:nvSpPr>
        <p:spPr>
          <a:xfrm>
            <a:off x="4870417" y="4356522"/>
            <a:ext cx="63502" cy="2558"/>
          </a:xfrm>
          <a:custGeom>
            <a:avLst/>
            <a:gdLst/>
            <a:ahLst/>
            <a:cxnLst/>
            <a:rect l="l" t="t" r="r" b="b"/>
            <a:pathLst>
              <a:path w="1390" h="56" extrusionOk="0">
                <a:moveTo>
                  <a:pt x="1" y="0"/>
                </a:moveTo>
                <a:lnTo>
                  <a:pt x="1" y="55"/>
                </a:lnTo>
                <a:lnTo>
                  <a:pt x="1389" y="55"/>
                </a:lnTo>
                <a:lnTo>
                  <a:pt x="13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01"/>
          <p:cNvSpPr/>
          <p:nvPr/>
        </p:nvSpPr>
        <p:spPr>
          <a:xfrm>
            <a:off x="4577296" y="1206564"/>
            <a:ext cx="55690" cy="51076"/>
          </a:xfrm>
          <a:custGeom>
            <a:avLst/>
            <a:gdLst/>
            <a:ahLst/>
            <a:cxnLst/>
            <a:rect l="l" t="t" r="r" b="b"/>
            <a:pathLst>
              <a:path w="1219" h="1118" extrusionOk="0">
                <a:moveTo>
                  <a:pt x="610" y="1"/>
                </a:moveTo>
                <a:cubicBezTo>
                  <a:pt x="578" y="1"/>
                  <a:pt x="546" y="17"/>
                  <a:pt x="530" y="50"/>
                </a:cubicBezTo>
                <a:lnTo>
                  <a:pt x="416" y="275"/>
                </a:lnTo>
                <a:cubicBezTo>
                  <a:pt x="406" y="301"/>
                  <a:pt x="380" y="319"/>
                  <a:pt x="351" y="323"/>
                </a:cubicBezTo>
                <a:lnTo>
                  <a:pt x="103" y="359"/>
                </a:lnTo>
                <a:cubicBezTo>
                  <a:pt x="30" y="371"/>
                  <a:pt x="1" y="462"/>
                  <a:pt x="52" y="513"/>
                </a:cubicBezTo>
                <a:lnTo>
                  <a:pt x="231" y="688"/>
                </a:lnTo>
                <a:cubicBezTo>
                  <a:pt x="253" y="709"/>
                  <a:pt x="263" y="738"/>
                  <a:pt x="260" y="768"/>
                </a:cubicBezTo>
                <a:lnTo>
                  <a:pt x="216" y="1012"/>
                </a:lnTo>
                <a:cubicBezTo>
                  <a:pt x="205" y="1069"/>
                  <a:pt x="252" y="1118"/>
                  <a:pt x="305" y="1118"/>
                </a:cubicBezTo>
                <a:cubicBezTo>
                  <a:pt x="319" y="1118"/>
                  <a:pt x="333" y="1114"/>
                  <a:pt x="347" y="1107"/>
                </a:cubicBezTo>
                <a:lnTo>
                  <a:pt x="566" y="990"/>
                </a:lnTo>
                <a:cubicBezTo>
                  <a:pt x="581" y="985"/>
                  <a:pt x="595" y="982"/>
                  <a:pt x="609" y="982"/>
                </a:cubicBezTo>
                <a:cubicBezTo>
                  <a:pt x="624" y="982"/>
                  <a:pt x="637" y="985"/>
                  <a:pt x="650" y="990"/>
                </a:cubicBezTo>
                <a:lnTo>
                  <a:pt x="872" y="1107"/>
                </a:lnTo>
                <a:cubicBezTo>
                  <a:pt x="886" y="1114"/>
                  <a:pt x="900" y="1118"/>
                  <a:pt x="914" y="1118"/>
                </a:cubicBezTo>
                <a:cubicBezTo>
                  <a:pt x="966" y="1118"/>
                  <a:pt x="1012" y="1069"/>
                  <a:pt x="1003" y="1012"/>
                </a:cubicBezTo>
                <a:lnTo>
                  <a:pt x="959" y="768"/>
                </a:lnTo>
                <a:cubicBezTo>
                  <a:pt x="956" y="738"/>
                  <a:pt x="963" y="709"/>
                  <a:pt x="985" y="688"/>
                </a:cubicBezTo>
                <a:lnTo>
                  <a:pt x="1164" y="513"/>
                </a:lnTo>
                <a:cubicBezTo>
                  <a:pt x="1218" y="462"/>
                  <a:pt x="1190" y="371"/>
                  <a:pt x="1116" y="359"/>
                </a:cubicBezTo>
                <a:lnTo>
                  <a:pt x="868" y="323"/>
                </a:lnTo>
                <a:cubicBezTo>
                  <a:pt x="840" y="319"/>
                  <a:pt x="814" y="301"/>
                  <a:pt x="799" y="275"/>
                </a:cubicBezTo>
                <a:lnTo>
                  <a:pt x="690" y="50"/>
                </a:lnTo>
                <a:cubicBezTo>
                  <a:pt x="673" y="17"/>
                  <a:pt x="641" y="1"/>
                  <a:pt x="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101"/>
          <p:cNvSpPr/>
          <p:nvPr/>
        </p:nvSpPr>
        <p:spPr>
          <a:xfrm>
            <a:off x="4646784" y="3096822"/>
            <a:ext cx="96441" cy="88446"/>
          </a:xfrm>
          <a:custGeom>
            <a:avLst/>
            <a:gdLst/>
            <a:ahLst/>
            <a:cxnLst/>
            <a:rect l="l" t="t" r="r" b="b"/>
            <a:pathLst>
              <a:path w="2111" h="1936" extrusionOk="0">
                <a:moveTo>
                  <a:pt x="1055" y="1"/>
                </a:moveTo>
                <a:cubicBezTo>
                  <a:pt x="1000" y="1"/>
                  <a:pt x="944" y="30"/>
                  <a:pt x="915" y="88"/>
                </a:cubicBezTo>
                <a:lnTo>
                  <a:pt x="722" y="475"/>
                </a:lnTo>
                <a:cubicBezTo>
                  <a:pt x="700" y="522"/>
                  <a:pt x="656" y="555"/>
                  <a:pt x="606" y="562"/>
                </a:cubicBezTo>
                <a:lnTo>
                  <a:pt x="179" y="624"/>
                </a:lnTo>
                <a:cubicBezTo>
                  <a:pt x="51" y="642"/>
                  <a:pt x="0" y="799"/>
                  <a:pt x="91" y="887"/>
                </a:cubicBezTo>
                <a:lnTo>
                  <a:pt x="401" y="1189"/>
                </a:lnTo>
                <a:cubicBezTo>
                  <a:pt x="438" y="1225"/>
                  <a:pt x="456" y="1277"/>
                  <a:pt x="448" y="1328"/>
                </a:cubicBezTo>
                <a:lnTo>
                  <a:pt x="372" y="1754"/>
                </a:lnTo>
                <a:cubicBezTo>
                  <a:pt x="355" y="1855"/>
                  <a:pt x="436" y="1936"/>
                  <a:pt x="526" y="1936"/>
                </a:cubicBezTo>
                <a:cubicBezTo>
                  <a:pt x="550" y="1936"/>
                  <a:pt x="574" y="1930"/>
                  <a:pt x="598" y="1918"/>
                </a:cubicBezTo>
                <a:lnTo>
                  <a:pt x="981" y="1718"/>
                </a:lnTo>
                <a:cubicBezTo>
                  <a:pt x="1004" y="1705"/>
                  <a:pt x="1030" y="1699"/>
                  <a:pt x="1055" y="1699"/>
                </a:cubicBezTo>
                <a:cubicBezTo>
                  <a:pt x="1080" y="1699"/>
                  <a:pt x="1104" y="1705"/>
                  <a:pt x="1126" y="1718"/>
                </a:cubicBezTo>
                <a:lnTo>
                  <a:pt x="1509" y="1918"/>
                </a:lnTo>
                <a:cubicBezTo>
                  <a:pt x="1533" y="1930"/>
                  <a:pt x="1558" y="1936"/>
                  <a:pt x="1582" y="1936"/>
                </a:cubicBezTo>
                <a:cubicBezTo>
                  <a:pt x="1673" y="1936"/>
                  <a:pt x="1752" y="1855"/>
                  <a:pt x="1735" y="1754"/>
                </a:cubicBezTo>
                <a:lnTo>
                  <a:pt x="1662" y="1328"/>
                </a:lnTo>
                <a:cubicBezTo>
                  <a:pt x="1655" y="1277"/>
                  <a:pt x="1669" y="1225"/>
                  <a:pt x="1706" y="1189"/>
                </a:cubicBezTo>
                <a:lnTo>
                  <a:pt x="2016" y="887"/>
                </a:lnTo>
                <a:cubicBezTo>
                  <a:pt x="2110" y="799"/>
                  <a:pt x="2060" y="642"/>
                  <a:pt x="1932" y="624"/>
                </a:cubicBezTo>
                <a:lnTo>
                  <a:pt x="1502" y="562"/>
                </a:lnTo>
                <a:cubicBezTo>
                  <a:pt x="1451" y="555"/>
                  <a:pt x="1407" y="522"/>
                  <a:pt x="1385" y="475"/>
                </a:cubicBezTo>
                <a:lnTo>
                  <a:pt x="1192" y="88"/>
                </a:lnTo>
                <a:cubicBezTo>
                  <a:pt x="1165" y="30"/>
                  <a:pt x="1110" y="1"/>
                  <a:pt x="10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101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01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101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9" name="Google Shape;2129;p101"/>
          <p:cNvPicPr preferRelativeResize="0"/>
          <p:nvPr/>
        </p:nvPicPr>
        <p:blipFill rotWithShape="1">
          <a:blip r:embed="rId3">
            <a:alphaModFix/>
          </a:blip>
          <a:srcRect l="9202" t="6156" r="6981" b="10869"/>
          <a:stretch/>
        </p:blipFill>
        <p:spPr>
          <a:xfrm>
            <a:off x="4743225" y="1257650"/>
            <a:ext cx="3683250" cy="36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0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990675" y="10614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0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567600" y="3321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101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7978046" y="179520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110;p101">
            <a:extLst>
              <a:ext uri="{FF2B5EF4-FFF2-40B4-BE49-F238E27FC236}">
                <a16:creationId xmlns:a16="http://schemas.microsoft.com/office/drawing/2014/main" id="{C4D1D4FA-E02A-4820-B334-54E3D7AAA1A7}"/>
              </a:ext>
            </a:extLst>
          </p:cNvPr>
          <p:cNvSpPr txBox="1">
            <a:spLocks/>
          </p:cNvSpPr>
          <p:nvPr/>
        </p:nvSpPr>
        <p:spPr>
          <a:xfrm flipH="1">
            <a:off x="1120434" y="2158694"/>
            <a:ext cx="45924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/>
              <a:t>Any Question?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139D0-F131-491A-8013-7E4485D5EBF4}"/>
              </a:ext>
            </a:extLst>
          </p:cNvPr>
          <p:cNvSpPr/>
          <p:nvPr/>
        </p:nvSpPr>
        <p:spPr>
          <a:xfrm>
            <a:off x="595618" y="3607266"/>
            <a:ext cx="4058373" cy="82212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0650D17F-58CB-EA0D-CCC3-07D420D9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891" y="4257112"/>
            <a:ext cx="1854202" cy="1390651"/>
          </a:xfrm>
          <a:prstGeom prst="rect">
            <a:avLst/>
          </a:prstGeom>
        </p:spPr>
      </p:pic>
      <p:sp>
        <p:nvSpPr>
          <p:cNvPr id="19" name="Google Shape;388;p42">
            <a:extLst>
              <a:ext uri="{FF2B5EF4-FFF2-40B4-BE49-F238E27FC236}">
                <a16:creationId xmlns:a16="http://schemas.microsoft.com/office/drawing/2014/main" id="{76CD2021-88FB-FF0C-913C-39A8D1C3AFE6}"/>
              </a:ext>
            </a:extLst>
          </p:cNvPr>
          <p:cNvSpPr txBox="1">
            <a:spLocks/>
          </p:cNvSpPr>
          <p:nvPr/>
        </p:nvSpPr>
        <p:spPr>
          <a:xfrm flipH="1">
            <a:off x="2901696" y="356262"/>
            <a:ext cx="3932656" cy="81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3600" dirty="0"/>
              <a:t>Pacific Brands Ltd</a:t>
            </a:r>
            <a:r>
              <a:rPr lang="en-US" sz="6000" dirty="0"/>
              <a:t> </a:t>
            </a:r>
          </a:p>
        </p:txBody>
      </p:sp>
      <p:sp>
        <p:nvSpPr>
          <p:cNvPr id="20" name="Google Shape;477;p46">
            <a:extLst>
              <a:ext uri="{FF2B5EF4-FFF2-40B4-BE49-F238E27FC236}">
                <a16:creationId xmlns:a16="http://schemas.microsoft.com/office/drawing/2014/main" id="{C8618E18-E4E2-04FB-6344-8FC45EE343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066544" y="1169579"/>
            <a:ext cx="5010912" cy="11409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Pacific Brands is a major Australian underwear and hosiery manufacturer </a:t>
            </a:r>
            <a:r>
              <a:rPr lang="en-US" sz="1400" b="1" i="0" dirty="0">
                <a:solidFill>
                  <a:srgbClr val="1C1917"/>
                </a:solidFill>
                <a:effectLst/>
                <a:latin typeface="-apple-system"/>
              </a:rPr>
              <a:t>struggling with declining sales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. The CEO wants to </a:t>
            </a:r>
            <a:r>
              <a:rPr lang="en-US" sz="1400" b="1" dirty="0">
                <a:solidFill>
                  <a:srgbClr val="1C1917"/>
                </a:solidFill>
                <a:latin typeface="-apple-system"/>
              </a:rPr>
              <a:t>boost</a:t>
            </a:r>
            <a:r>
              <a:rPr lang="en-US" sz="1400" b="1" i="0" dirty="0">
                <a:solidFill>
                  <a:srgbClr val="1C1917"/>
                </a:solidFill>
                <a:effectLst/>
                <a:latin typeface="-apple-system"/>
              </a:rPr>
              <a:t> sales by </a:t>
            </a:r>
            <a:r>
              <a:rPr lang="en-US" sz="1400" b="1" dirty="0">
                <a:solidFill>
                  <a:srgbClr val="1C1917"/>
                </a:solidFill>
                <a:latin typeface="-apple-system"/>
              </a:rPr>
              <a:t>promoting</a:t>
            </a:r>
            <a:r>
              <a:rPr lang="en-US" sz="1400" b="1" i="0" dirty="0">
                <a:solidFill>
                  <a:srgbClr val="1C1917"/>
                </a:solidFill>
                <a:effectLst/>
                <a:latin typeface="-apple-system"/>
              </a:rPr>
              <a:t> new bra lines to </a:t>
            </a:r>
            <a:r>
              <a:rPr lang="en-US" sz="1400" b="1" dirty="0">
                <a:solidFill>
                  <a:srgbClr val="1C1917"/>
                </a:solidFill>
                <a:latin typeface="-apple-system"/>
              </a:rPr>
              <a:t>a</a:t>
            </a:r>
            <a:r>
              <a:rPr lang="en-US" sz="1400" b="1" i="0" dirty="0">
                <a:solidFill>
                  <a:srgbClr val="1C1917"/>
                </a:solidFill>
                <a:effectLst/>
                <a:latin typeface="-apple-system"/>
              </a:rPr>
              <a:t> consumer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, but faces </a:t>
            </a:r>
            <a:r>
              <a:rPr lang="en-US" sz="1400" b="1" dirty="0">
                <a:solidFill>
                  <a:srgbClr val="1C1917"/>
                </a:solidFill>
                <a:latin typeface="-apple-system"/>
              </a:rPr>
              <a:t>two different approaches</a:t>
            </a:r>
            <a:r>
              <a:rPr lang="en-US" sz="1400" b="1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from the CFO and CMO.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Google Shape;1677;p87">
            <a:extLst>
              <a:ext uri="{FF2B5EF4-FFF2-40B4-BE49-F238E27FC236}">
                <a16:creationId xmlns:a16="http://schemas.microsoft.com/office/drawing/2014/main" id="{F4B06B6D-C286-B583-3D1A-CE19A661D8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8128316" y="4104184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677;p87">
            <a:extLst>
              <a:ext uri="{FF2B5EF4-FFF2-40B4-BE49-F238E27FC236}">
                <a16:creationId xmlns:a16="http://schemas.microsoft.com/office/drawing/2014/main" id="{E9FCDAC7-3141-7810-0039-3EE701C894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89211" y="1232556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77;p46">
            <a:extLst>
              <a:ext uri="{FF2B5EF4-FFF2-40B4-BE49-F238E27FC236}">
                <a16:creationId xmlns:a16="http://schemas.microsoft.com/office/drawing/2014/main" id="{754DA65E-BE0D-4F59-ADD7-24962B5B1CC2}"/>
              </a:ext>
            </a:extLst>
          </p:cNvPr>
          <p:cNvSpPr txBox="1">
            <a:spLocks/>
          </p:cNvSpPr>
          <p:nvPr/>
        </p:nvSpPr>
        <p:spPr>
          <a:xfrm flipH="1">
            <a:off x="3361115" y="3837042"/>
            <a:ext cx="2421769" cy="84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endParaRPr lang="en-US" sz="1400" dirty="0">
              <a:solidFill>
                <a:srgbClr val="1C1917"/>
              </a:solidFill>
              <a:latin typeface="-apple-system"/>
            </a:endParaRPr>
          </a:p>
          <a:p>
            <a:pPr marL="0" indent="0" algn="ctr"/>
            <a:r>
              <a:rPr lang="en-US" sz="1400" dirty="0">
                <a:solidFill>
                  <a:srgbClr val="1C1917"/>
                </a:solidFill>
                <a:latin typeface="-apple-system"/>
              </a:rPr>
              <a:t>Disagreement between executives on a strategy</a:t>
            </a:r>
          </a:p>
        </p:txBody>
      </p:sp>
      <p:sp>
        <p:nvSpPr>
          <p:cNvPr id="29" name="Google Shape;477;p46">
            <a:extLst>
              <a:ext uri="{FF2B5EF4-FFF2-40B4-BE49-F238E27FC236}">
                <a16:creationId xmlns:a16="http://schemas.microsoft.com/office/drawing/2014/main" id="{AC7C2957-71A8-41C1-BBDE-9F1D506B8BC0}"/>
              </a:ext>
            </a:extLst>
          </p:cNvPr>
          <p:cNvSpPr txBox="1">
            <a:spLocks/>
          </p:cNvSpPr>
          <p:nvPr/>
        </p:nvSpPr>
        <p:spPr>
          <a:xfrm flipH="1">
            <a:off x="441283" y="3931757"/>
            <a:ext cx="2421769" cy="386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endParaRPr lang="en-US" sz="1400" dirty="0">
              <a:solidFill>
                <a:srgbClr val="1C1917"/>
              </a:solidFill>
              <a:latin typeface="-apple-system"/>
            </a:endParaRPr>
          </a:p>
          <a:p>
            <a:pPr marL="0" indent="0" algn="ctr"/>
            <a:r>
              <a:rPr lang="en-US" sz="1400" dirty="0">
                <a:solidFill>
                  <a:srgbClr val="1C1917"/>
                </a:solidFill>
                <a:latin typeface="-apple-system"/>
              </a:rPr>
              <a:t>Declining sales and profits</a:t>
            </a:r>
          </a:p>
        </p:txBody>
      </p:sp>
      <p:sp>
        <p:nvSpPr>
          <p:cNvPr id="30" name="Google Shape;477;p46">
            <a:extLst>
              <a:ext uri="{FF2B5EF4-FFF2-40B4-BE49-F238E27FC236}">
                <a16:creationId xmlns:a16="http://schemas.microsoft.com/office/drawing/2014/main" id="{A9B18DE8-8CCF-4F8D-AC41-D2F6D01EEC22}"/>
              </a:ext>
            </a:extLst>
          </p:cNvPr>
          <p:cNvSpPr txBox="1">
            <a:spLocks/>
          </p:cNvSpPr>
          <p:nvPr/>
        </p:nvSpPr>
        <p:spPr>
          <a:xfrm flipH="1">
            <a:off x="6032525" y="3760578"/>
            <a:ext cx="2421769" cy="84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endParaRPr lang="en-US" sz="1400" dirty="0">
              <a:solidFill>
                <a:srgbClr val="1C1917"/>
              </a:solidFill>
              <a:latin typeface="-apple-system"/>
            </a:endParaRPr>
          </a:p>
          <a:p>
            <a:pPr marL="0" indent="0" algn="ctr"/>
            <a:r>
              <a:rPr lang="en-US" sz="1400" dirty="0">
                <a:solidFill>
                  <a:srgbClr val="1C1917"/>
                </a:solidFill>
                <a:latin typeface="-apple-system"/>
              </a:rPr>
              <a:t>Need to promote new bra lines effectively amid economic downturn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42653-5D63-4D51-AA6A-ACD312F2B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6" y="2685440"/>
            <a:ext cx="1842863" cy="1225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61873A-CD24-44DE-BC50-3FE23B673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297" y="2696139"/>
            <a:ext cx="2087406" cy="1064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E5FCA-855D-4E35-95F8-1C6A3F64CC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2" r="15293" b="19090"/>
          <a:stretch/>
        </p:blipFill>
        <p:spPr>
          <a:xfrm>
            <a:off x="6435251" y="2571750"/>
            <a:ext cx="1765513" cy="11409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866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568100" y="71719"/>
            <a:ext cx="3478500" cy="185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</a:rPr>
              <a:t> </a:t>
            </a:r>
            <a:r>
              <a:rPr lang="en" sz="3600" dirty="0"/>
              <a:t>SUE MORPHET</a:t>
            </a:r>
            <a:br>
              <a:rPr lang="en" sz="3600" dirty="0"/>
            </a:br>
            <a:r>
              <a:rPr lang="en" sz="3600" dirty="0"/>
              <a:t>&amp;</a:t>
            </a:r>
            <a:br>
              <a:rPr lang="en" sz="3600" dirty="0"/>
            </a:br>
            <a:r>
              <a:rPr lang="en" sz="3600" dirty="0">
                <a:solidFill>
                  <a:schemeClr val="lt2"/>
                </a:solidFill>
              </a:rPr>
              <a:t>Pacific Brands Ltd</a:t>
            </a:r>
            <a:r>
              <a:rPr lang="en" sz="3600" dirty="0">
                <a:solidFill>
                  <a:schemeClr val="dk2"/>
                </a:solidFill>
              </a:rPr>
              <a:t> 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2"/>
          <p:cNvPicPr preferRelativeResize="0"/>
          <p:nvPr/>
        </p:nvPicPr>
        <p:blipFill rotWithShape="1">
          <a:blip r:embed="rId3">
            <a:alphaModFix/>
          </a:blip>
          <a:srcRect l="7555" t="8813" r="7547" b="8821"/>
          <a:stretch/>
        </p:blipFill>
        <p:spPr>
          <a:xfrm>
            <a:off x="4912750" y="1102536"/>
            <a:ext cx="3663150" cy="342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65796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77;p46">
            <a:extLst>
              <a:ext uri="{FF2B5EF4-FFF2-40B4-BE49-F238E27FC236}">
                <a16:creationId xmlns:a16="http://schemas.microsoft.com/office/drawing/2014/main" id="{FE18755F-7A4A-88DD-3E9F-38C782F31C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4079" y="1672132"/>
            <a:ext cx="4307792" cy="1035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S</a:t>
            </a: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ue Morphet the CEO of Pacific Brands Limited (PBG), an Australian underwear and </a:t>
            </a:r>
            <a:r>
              <a:rPr lang="en-US" sz="1200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hosiery</a:t>
            </a: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company. She just </a:t>
            </a:r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returned from a fashion </a:t>
            </a:r>
            <a:r>
              <a:rPr lang="en-US" sz="1200" b="1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her company headquarters</a:t>
            </a: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477;p46">
            <a:extLst>
              <a:ext uri="{FF2B5EF4-FFF2-40B4-BE49-F238E27FC236}">
                <a16:creationId xmlns:a16="http://schemas.microsoft.com/office/drawing/2014/main" id="{0CF61465-78D6-84B3-BAF6-805243389881}"/>
              </a:ext>
            </a:extLst>
          </p:cNvPr>
          <p:cNvSpPr txBox="1">
            <a:spLocks/>
          </p:cNvSpPr>
          <p:nvPr/>
        </p:nvSpPr>
        <p:spPr>
          <a:xfrm flipH="1">
            <a:off x="304079" y="3848662"/>
            <a:ext cx="4307792" cy="103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1200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Sue was worried about </a:t>
            </a:r>
            <a:r>
              <a:rPr lang="en-US" sz="1200" b="1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declining sales for PBG's new Infinity and Timeless bra lines</a:t>
            </a:r>
            <a:r>
              <a:rPr lang="en-US" sz="1200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She </a:t>
            </a:r>
            <a:r>
              <a:rPr lang="en-US" sz="1200" b="1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had supported launching these </a:t>
            </a:r>
            <a:r>
              <a:rPr lang="en-US" sz="1200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fashionable bras targeting style-conscious women. However, the </a:t>
            </a:r>
            <a:r>
              <a:rPr lang="en-US" sz="1200" b="1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tough economy has reduced sales</a:t>
            </a:r>
            <a:r>
              <a:rPr lang="en-US" sz="1200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" name="Picture 9" descr="A person in black sports garment&#10;&#10;Description automatically generated">
            <a:extLst>
              <a:ext uri="{FF2B5EF4-FFF2-40B4-BE49-F238E27FC236}">
                <a16:creationId xmlns:a16="http://schemas.microsoft.com/office/drawing/2014/main" id="{BF84A8F7-11F7-0949-9120-E980614AC1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51" b="36154"/>
          <a:stretch/>
        </p:blipFill>
        <p:spPr>
          <a:xfrm>
            <a:off x="1662744" y="2707237"/>
            <a:ext cx="1289211" cy="1255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375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6"/>
          <p:cNvPicPr preferRelativeResize="0"/>
          <p:nvPr/>
        </p:nvPicPr>
        <p:blipFill rotWithShape="1">
          <a:blip r:embed="rId3">
            <a:alphaModFix/>
          </a:blip>
          <a:srcRect l="4636" t="12184" r="4636" b="12184"/>
          <a:stretch/>
        </p:blipFill>
        <p:spPr>
          <a:xfrm>
            <a:off x="2553997" y="1549050"/>
            <a:ext cx="3784050" cy="318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6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313524" y="30822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6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600725" y="3075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6"/>
          <p:cNvPicPr preferRelativeResize="0"/>
          <p:nvPr/>
        </p:nvPicPr>
        <p:blipFill rotWithShape="1">
          <a:blip r:embed="rId4">
            <a:alphaModFix/>
          </a:blip>
          <a:srcRect l="46576" t="6693" r="44095" b="81710"/>
          <a:stretch/>
        </p:blipFill>
        <p:spPr>
          <a:xfrm rot="10800000" flipH="1">
            <a:off x="7503710" y="815700"/>
            <a:ext cx="40822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1B8D928C-5910-E668-AAA6-5CD184DFCFEF}"/>
              </a:ext>
            </a:extLst>
          </p:cNvPr>
          <p:cNvSpPr/>
          <p:nvPr/>
        </p:nvSpPr>
        <p:spPr>
          <a:xfrm>
            <a:off x="4778188" y="71718"/>
            <a:ext cx="2196604" cy="164950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0" dirty="0">
                <a:solidFill>
                  <a:srgbClr val="1C1917"/>
                </a:solidFill>
                <a:effectLst/>
                <a:latin typeface="-apple-system"/>
              </a:rPr>
              <a:t>Sue's CMO, Mark</a:t>
            </a:r>
            <a:r>
              <a:rPr lang="en-US" sz="1050" b="1" dirty="0">
                <a:solidFill>
                  <a:srgbClr val="1C1917"/>
                </a:solidFill>
                <a:latin typeface="-apple-system"/>
              </a:rPr>
              <a:t>:</a:t>
            </a:r>
            <a:r>
              <a:rPr lang="en-US" sz="1050" b="1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algn="ctr"/>
            <a:endParaRPr lang="en-US" sz="1050" dirty="0">
              <a:solidFill>
                <a:srgbClr val="1C1917"/>
              </a:solidFill>
              <a:latin typeface="-apple-system"/>
            </a:endParaRPr>
          </a:p>
          <a:p>
            <a:pPr algn="ctr"/>
            <a:r>
              <a:rPr lang="en-US" sz="1050" b="0" i="0" dirty="0">
                <a:solidFill>
                  <a:srgbClr val="1C1917"/>
                </a:solidFill>
                <a:effectLst/>
                <a:latin typeface="-apple-system"/>
              </a:rPr>
              <a:t>I want to do </a:t>
            </a:r>
            <a:r>
              <a:rPr lang="en-US" sz="1050" b="1" i="0" dirty="0">
                <a:solidFill>
                  <a:srgbClr val="1C1917"/>
                </a:solidFill>
                <a:effectLst/>
                <a:latin typeface="-apple-system"/>
              </a:rPr>
              <a:t>market segmentation analysis to better target advertising</a:t>
            </a:r>
            <a:endParaRPr lang="en-US" sz="1050" b="1" dirty="0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FD75C9C-5572-98A9-A600-05F61D55691F}"/>
              </a:ext>
            </a:extLst>
          </p:cNvPr>
          <p:cNvSpPr/>
          <p:nvPr/>
        </p:nvSpPr>
        <p:spPr>
          <a:xfrm>
            <a:off x="1795340" y="565612"/>
            <a:ext cx="2133600" cy="1515124"/>
          </a:xfrm>
          <a:prstGeom prst="wedgeEllipseCallout">
            <a:avLst>
              <a:gd name="adj1" fmla="val 32949"/>
              <a:gd name="adj2" fmla="val 5776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Kevin, the CFO:</a:t>
            </a:r>
          </a:p>
          <a:p>
            <a:pPr algn="ctr"/>
            <a:endParaRPr lang="en-US" sz="1000" dirty="0">
              <a:solidFill>
                <a:srgbClr val="1C19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000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0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 is </a:t>
            </a:r>
            <a:r>
              <a:rPr lang="en-US" sz="10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waste of money </a:t>
            </a:r>
            <a:r>
              <a:rPr lang="en-US" sz="10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 tough times.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FAC5F3AF-B3E0-BF5B-2EA4-ECD77B66A66A}"/>
              </a:ext>
            </a:extLst>
          </p:cNvPr>
          <p:cNvSpPr/>
          <p:nvPr/>
        </p:nvSpPr>
        <p:spPr>
          <a:xfrm>
            <a:off x="6200233" y="2446953"/>
            <a:ext cx="1984543" cy="1560271"/>
          </a:xfrm>
          <a:prstGeom prst="wedgeEllipseCallout">
            <a:avLst>
              <a:gd name="adj1" fmla="val -98844"/>
              <a:gd name="adj2" fmla="val -297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Sue knows she needs to get Mark and Kevin </a:t>
            </a:r>
            <a:r>
              <a:rPr lang="en-US" sz="10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collaborate</a:t>
            </a:r>
            <a:r>
              <a:rPr lang="en-US" sz="10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She reflects on an </a:t>
            </a:r>
            <a:r>
              <a:rPr lang="en-US" sz="10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unsuccessful "Great Shape Bus" ad campaign</a:t>
            </a:r>
            <a:r>
              <a:rPr lang="en-US" sz="10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that didn't drive sales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1"/>
          <p:cNvPicPr preferRelativeResize="0"/>
          <p:nvPr/>
        </p:nvPicPr>
        <p:blipFill rotWithShape="1">
          <a:blip r:embed="rId3">
            <a:alphaModFix/>
          </a:blip>
          <a:srcRect l="8599" t="9366" r="10350" b="5089"/>
          <a:stretch/>
        </p:blipFill>
        <p:spPr>
          <a:xfrm>
            <a:off x="983691" y="1709988"/>
            <a:ext cx="2399394" cy="225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750350" y="13216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1069963" y="36421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1"/>
          <p:cNvPicPr preferRelativeResize="0"/>
          <p:nvPr/>
        </p:nvPicPr>
        <p:blipFill rotWithShape="1">
          <a:blip r:embed="rId4">
            <a:alphaModFix/>
          </a:blip>
          <a:srcRect l="46778" t="6693" r="44094" b="81710"/>
          <a:stretch/>
        </p:blipFill>
        <p:spPr>
          <a:xfrm rot="10800000" flipH="1">
            <a:off x="4571996" y="1629401"/>
            <a:ext cx="3994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31;p61">
            <a:extLst>
              <a:ext uri="{FF2B5EF4-FFF2-40B4-BE49-F238E27FC236}">
                <a16:creationId xmlns:a16="http://schemas.microsoft.com/office/drawing/2014/main" id="{FFD18A9A-3C7F-3F3E-177F-ED747A5282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657" t="4926" r="5666" b="16997"/>
          <a:stretch/>
        </p:blipFill>
        <p:spPr>
          <a:xfrm>
            <a:off x="5562769" y="1650504"/>
            <a:ext cx="2688594" cy="254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65;p51">
            <a:extLst>
              <a:ext uri="{FF2B5EF4-FFF2-40B4-BE49-F238E27FC236}">
                <a16:creationId xmlns:a16="http://schemas.microsoft.com/office/drawing/2014/main" id="{E659319D-8684-1478-646D-E82D81C591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1388799" y="3642125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E5566000-C20E-D9B9-83B1-A884D9E90DFF}"/>
              </a:ext>
            </a:extLst>
          </p:cNvPr>
          <p:cNvSpPr/>
          <p:nvPr/>
        </p:nvSpPr>
        <p:spPr>
          <a:xfrm>
            <a:off x="654424" y="4285129"/>
            <a:ext cx="2976282" cy="609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Sue </a:t>
            </a:r>
            <a:r>
              <a:rPr lang="en-US" sz="11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realizes segmentation analysis could have prevented</a:t>
            </a:r>
            <a:r>
              <a:rPr lang="en-US" sz="11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that campaign's failure.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100" dirty="0"/>
          </a:p>
        </p:txBody>
      </p:sp>
      <p:sp>
        <p:nvSpPr>
          <p:cNvPr id="13" name="Alternate Process 12">
            <a:extLst>
              <a:ext uri="{FF2B5EF4-FFF2-40B4-BE49-F238E27FC236}">
                <a16:creationId xmlns:a16="http://schemas.microsoft.com/office/drawing/2014/main" id="{BA1F03D1-517C-E5AB-1DDD-C4A00236A0B7}"/>
              </a:ext>
            </a:extLst>
          </p:cNvPr>
          <p:cNvSpPr/>
          <p:nvPr/>
        </p:nvSpPr>
        <p:spPr>
          <a:xfrm>
            <a:off x="5264977" y="4297956"/>
            <a:ext cx="2976282" cy="609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She decides to </a:t>
            </a:r>
            <a:r>
              <a:rPr lang="en-US" sz="11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 Mark and Kevin together, use data to show segmentation's value, and mediate a compromise between them</a:t>
            </a:r>
            <a:r>
              <a:rPr lang="en-US" sz="11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643;p53">
            <a:extLst>
              <a:ext uri="{FF2B5EF4-FFF2-40B4-BE49-F238E27FC236}">
                <a16:creationId xmlns:a16="http://schemas.microsoft.com/office/drawing/2014/main" id="{A3C6BD93-9377-9898-E646-AF7DCD738561}"/>
              </a:ext>
            </a:extLst>
          </p:cNvPr>
          <p:cNvSpPr txBox="1">
            <a:spLocks/>
          </p:cNvSpPr>
          <p:nvPr/>
        </p:nvSpPr>
        <p:spPr>
          <a:xfrm>
            <a:off x="3178199" y="310476"/>
            <a:ext cx="386094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l"/>
            <a:r>
              <a:rPr lang="en-US" sz="2000" dirty="0"/>
              <a:t>Why is this Significant  </a:t>
            </a:r>
            <a:r>
              <a:rPr lang="en-US" sz="8000" dirty="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99"/>
          <p:cNvSpPr txBox="1">
            <a:spLocks noGrp="1"/>
          </p:cNvSpPr>
          <p:nvPr>
            <p:ph type="ctrTitle"/>
          </p:nvPr>
        </p:nvSpPr>
        <p:spPr>
          <a:xfrm>
            <a:off x="61540" y="659759"/>
            <a:ext cx="5311612" cy="628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COLLABORATION 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" dirty="0">
                <a:solidFill>
                  <a:schemeClr val="dk2"/>
                </a:solidFill>
              </a:rPr>
              <a:t> CMO AND CFO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080" name="Google Shape;2080;p99"/>
          <p:cNvPicPr preferRelativeResize="0"/>
          <p:nvPr/>
        </p:nvPicPr>
        <p:blipFill rotWithShape="1">
          <a:blip r:embed="rId3">
            <a:alphaModFix/>
          </a:blip>
          <a:srcRect l="12736" t="12736" r="12736" b="12736"/>
          <a:stretch/>
        </p:blipFill>
        <p:spPr>
          <a:xfrm rot="-122753">
            <a:off x="5054166" y="1218536"/>
            <a:ext cx="2926350" cy="29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99"/>
          <p:cNvSpPr txBox="1"/>
          <p:nvPr/>
        </p:nvSpPr>
        <p:spPr>
          <a:xfrm>
            <a:off x="1483475" y="1545974"/>
            <a:ext cx="2386200" cy="384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Sue</a:t>
            </a: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wants to save the new bra lines </a:t>
            </a:r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through smart, analytics-driven marketing. </a:t>
            </a:r>
            <a:endParaRPr lang="en-US" sz="1200" b="1" dirty="0">
              <a:solidFill>
                <a:srgbClr val="1C19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b="0" i="0" dirty="0">
              <a:solidFill>
                <a:srgbClr val="1C191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dirty="0">
              <a:solidFill>
                <a:srgbClr val="1C19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She </a:t>
            </a:r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aims to leverage the expertise </a:t>
            </a: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 both her CMO and CFO </a:t>
            </a:r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make data-driven decisions on market segmentation and campaigns</a:t>
            </a: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200" dirty="0">
              <a:solidFill>
                <a:schemeClr val="lt1"/>
              </a:solidFill>
              <a:latin typeface="Calibri" panose="020F0502020204030204" pitchFamily="34" charset="0"/>
              <a:ea typeface="Anaheim"/>
              <a:cs typeface="Calibri" panose="020F0502020204030204" pitchFamily="34" charset="0"/>
              <a:sym typeface="Anaheim"/>
            </a:endParaRPr>
          </a:p>
        </p:txBody>
      </p:sp>
      <p:pic>
        <p:nvPicPr>
          <p:cNvPr id="2090" name="Google Shape;2090;p99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844275" y="41961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99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2421800" y="25717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99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5939746" y="1292238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99"/>
          <p:cNvSpPr txBox="1">
            <a:spLocks noGrp="1"/>
          </p:cNvSpPr>
          <p:nvPr>
            <p:ph type="ctrTitle"/>
          </p:nvPr>
        </p:nvSpPr>
        <p:spPr>
          <a:xfrm>
            <a:off x="3475669" y="663278"/>
            <a:ext cx="5311612" cy="628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COLLABORATION 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" dirty="0">
                <a:solidFill>
                  <a:schemeClr val="dk2"/>
                </a:solidFill>
              </a:rPr>
              <a:t> CMO AND CFO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085" name="Google Shape;2085;p99"/>
          <p:cNvSpPr txBox="1"/>
          <p:nvPr/>
        </p:nvSpPr>
        <p:spPr>
          <a:xfrm>
            <a:off x="5088965" y="1366831"/>
            <a:ext cx="2386200" cy="384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Sue</a:t>
            </a: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seeks the following: 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resolve a disagreement </a:t>
            </a: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between her top managers,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save declining sales </a:t>
            </a: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 new products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rgbClr val="1C191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reshape marketing strategy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0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all through </a:t>
            </a:r>
            <a:r>
              <a:rPr lang="en-US" sz="1200" b="1" i="0" dirty="0">
                <a:solidFill>
                  <a:srgbClr val="1C19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promoting collaboration and data-driven decision making.</a:t>
            </a:r>
            <a:endParaRPr sz="1200" b="1" dirty="0">
              <a:solidFill>
                <a:schemeClr val="lt1"/>
              </a:solidFill>
              <a:latin typeface="Calibri" panose="020F0502020204030204" pitchFamily="34" charset="0"/>
              <a:ea typeface="Anaheim"/>
              <a:cs typeface="Calibri" panose="020F0502020204030204" pitchFamily="34" charset="0"/>
              <a:sym typeface="Anaheim"/>
            </a:endParaRPr>
          </a:p>
        </p:txBody>
      </p:sp>
      <p:pic>
        <p:nvPicPr>
          <p:cNvPr id="2090" name="Google Shape;2090;p99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5844275" y="41961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9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421800" y="28355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76;p70">
            <a:extLst>
              <a:ext uri="{FF2B5EF4-FFF2-40B4-BE49-F238E27FC236}">
                <a16:creationId xmlns:a16="http://schemas.microsoft.com/office/drawing/2014/main" id="{905F4F45-92AA-446B-ED55-3D4A1775F4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52212" y="1500838"/>
            <a:ext cx="3202825" cy="320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620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1599</Words>
  <Application>Microsoft Macintosh PowerPoint</Application>
  <PresentationFormat>On-screen Show (16:9)</PresentationFormat>
  <Paragraphs>253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-apple-system</vt:lpstr>
      <vt:lpstr>ADLaM Display</vt:lpstr>
      <vt:lpstr>Anaheim</vt:lpstr>
      <vt:lpstr>Anton</vt:lpstr>
      <vt:lpstr>Arial</vt:lpstr>
      <vt:lpstr>Calibri</vt:lpstr>
      <vt:lpstr>DM Sans</vt:lpstr>
      <vt:lpstr>Roboto Slab</vt:lpstr>
      <vt:lpstr>Graphic Design Project Proposal XL by Slidesgo</vt:lpstr>
      <vt:lpstr>Marketing Analytics PROJECT</vt:lpstr>
      <vt:lpstr>Presented By:</vt:lpstr>
      <vt:lpstr>Short Story  Journey Of SUE</vt:lpstr>
      <vt:lpstr>PowerPoint Presentation</vt:lpstr>
      <vt:lpstr> SUE MORPHET &amp; Pacific Brands Ltd </vt:lpstr>
      <vt:lpstr>PowerPoint Presentation</vt:lpstr>
      <vt:lpstr>PowerPoint Presentation</vt:lpstr>
      <vt:lpstr>COLLABORATION OF CMO AND CFO</vt:lpstr>
      <vt:lpstr>COLLABORATION OF CMO AND CFO</vt:lpstr>
      <vt:lpstr>1. Disappointing Sales</vt:lpstr>
      <vt:lpstr>—Case Question 1</vt:lpstr>
      <vt:lpstr>—Key Segments</vt:lpstr>
      <vt:lpstr>—Key Segments</vt:lpstr>
      <vt:lpstr>—Case Question 2</vt:lpstr>
      <vt:lpstr>Yes!</vt:lpstr>
      <vt:lpstr>About Infinity and Timeless</vt:lpstr>
      <vt:lpstr>PowerPoint Presentation</vt:lpstr>
      <vt:lpstr>Quantitative Measures</vt:lpstr>
      <vt:lpstr>—Case Question 3</vt:lpstr>
      <vt:lpstr>Advertising and Retailing Programs</vt:lpstr>
      <vt:lpstr>Advertising and Retailing Programs</vt:lpstr>
      <vt:lpstr>PowerPoint Presentation</vt:lpstr>
      <vt:lpstr>CFO &amp; CMO CONCERNS</vt:lpstr>
      <vt:lpstr>SUE Strategies</vt:lpstr>
      <vt:lpstr>PowerPoint Presentation</vt:lpstr>
      <vt:lpstr>PowerPoint Presentation</vt:lpstr>
      <vt:lpstr>SWOT ANALYSIS</vt:lpstr>
      <vt:lpstr>PORTER’s FIVE FORCES ANALYSIS</vt:lpstr>
      <vt:lpstr>PORTER’s FIVE FORCES ANALYSIS</vt:lpstr>
      <vt:lpstr>Sue’s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Analytics PROJECT</dc:title>
  <dc:creator>STSC</dc:creator>
  <cp:lastModifiedBy>Sukhman Legha</cp:lastModifiedBy>
  <cp:revision>49</cp:revision>
  <dcterms:modified xsi:type="dcterms:W3CDTF">2023-11-07T04:09:02Z</dcterms:modified>
</cp:coreProperties>
</file>